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0.xml" ContentType="application/vnd.openxmlformats-officedocument.presentationml.tags+xml"/>
  <Override PartName="/ppt/notesSlides/notesSlide34.xml" ContentType="application/vnd.openxmlformats-officedocument.presentationml.notesSlide+xml"/>
  <Override PartName="/ppt/tags/tag11.xml" ContentType="application/vnd.openxmlformats-officedocument.presentationml.tags+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3.xml" ContentType="application/vnd.openxmlformats-officedocument.presentationml.tags+xml"/>
  <Override PartName="/ppt/notesSlides/notesSlide41.xml" ContentType="application/vnd.openxmlformats-officedocument.presentationml.notesSlide+xml"/>
  <Override PartName="/ppt/tags/tag14.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661" r:id="rId2"/>
  </p:sldMasterIdLst>
  <p:notesMasterIdLst>
    <p:notesMasterId r:id="rId65"/>
  </p:notesMasterIdLst>
  <p:handoutMasterIdLst>
    <p:handoutMasterId r:id="rId66"/>
  </p:handoutMasterIdLst>
  <p:sldIdLst>
    <p:sldId id="256" r:id="rId3"/>
    <p:sldId id="261" r:id="rId4"/>
    <p:sldId id="262" r:id="rId5"/>
    <p:sldId id="266" r:id="rId6"/>
    <p:sldId id="356" r:id="rId7"/>
    <p:sldId id="268" r:id="rId8"/>
    <p:sldId id="269" r:id="rId9"/>
    <p:sldId id="270" r:id="rId10"/>
    <p:sldId id="307" r:id="rId11"/>
    <p:sldId id="308" r:id="rId12"/>
    <p:sldId id="272" r:id="rId13"/>
    <p:sldId id="273" r:id="rId14"/>
    <p:sldId id="355" r:id="rId15"/>
    <p:sldId id="274" r:id="rId16"/>
    <p:sldId id="275" r:id="rId17"/>
    <p:sldId id="277" r:id="rId18"/>
    <p:sldId id="278" r:id="rId19"/>
    <p:sldId id="354" r:id="rId20"/>
    <p:sldId id="279" r:id="rId21"/>
    <p:sldId id="321" r:id="rId22"/>
    <p:sldId id="331" r:id="rId23"/>
    <p:sldId id="327" r:id="rId24"/>
    <p:sldId id="326" r:id="rId25"/>
    <p:sldId id="328" r:id="rId26"/>
    <p:sldId id="329" r:id="rId27"/>
    <p:sldId id="330" r:id="rId28"/>
    <p:sldId id="335" r:id="rId29"/>
    <p:sldId id="338" r:id="rId30"/>
    <p:sldId id="339" r:id="rId31"/>
    <p:sldId id="340" r:id="rId32"/>
    <p:sldId id="341" r:id="rId33"/>
    <p:sldId id="342" r:id="rId34"/>
    <p:sldId id="343" r:id="rId35"/>
    <p:sldId id="344" r:id="rId36"/>
    <p:sldId id="347" r:id="rId37"/>
    <p:sldId id="345" r:id="rId38"/>
    <p:sldId id="346" r:id="rId39"/>
    <p:sldId id="348" r:id="rId40"/>
    <p:sldId id="349" r:id="rId41"/>
    <p:sldId id="350" r:id="rId42"/>
    <p:sldId id="351" r:id="rId43"/>
    <p:sldId id="284" r:id="rId44"/>
    <p:sldId id="285" r:id="rId45"/>
    <p:sldId id="286" r:id="rId46"/>
    <p:sldId id="287" r:id="rId47"/>
    <p:sldId id="288" r:id="rId48"/>
    <p:sldId id="289" r:id="rId49"/>
    <p:sldId id="290" r:id="rId50"/>
    <p:sldId id="294" r:id="rId51"/>
    <p:sldId id="291" r:id="rId52"/>
    <p:sldId id="292" r:id="rId53"/>
    <p:sldId id="314" r:id="rId54"/>
    <p:sldId id="315" r:id="rId55"/>
    <p:sldId id="296" r:id="rId56"/>
    <p:sldId id="297" r:id="rId57"/>
    <p:sldId id="298" r:id="rId58"/>
    <p:sldId id="299" r:id="rId59"/>
    <p:sldId id="300" r:id="rId60"/>
    <p:sldId id="302" r:id="rId61"/>
    <p:sldId id="303" r:id="rId62"/>
    <p:sldId id="304" r:id="rId63"/>
    <p:sldId id="305" r:id="rId64"/>
  </p:sldIdLst>
  <p:sldSz cx="9144000" cy="6858000" type="screen4x3"/>
  <p:notesSz cx="6946900" cy="9271000"/>
  <p:custDataLst>
    <p:tags r:id="rId6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66" userDrawn="1">
          <p15:clr>
            <a:srgbClr val="A4A3A4"/>
          </p15:clr>
        </p15:guide>
        <p15:guide id="3" orient="horz" pos="2920" userDrawn="1">
          <p15:clr>
            <a:srgbClr val="A4A3A4"/>
          </p15:clr>
        </p15:guide>
        <p15:guide id="4"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900"/>
    <a:srgbClr val="B1DEF8"/>
    <a:srgbClr val="25408F"/>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6719" autoAdjust="0"/>
  </p:normalViewPr>
  <p:slideViewPr>
    <p:cSldViewPr>
      <p:cViewPr varScale="1">
        <p:scale>
          <a:sx n="84" d="100"/>
          <a:sy n="84" d="100"/>
        </p:scale>
        <p:origin x="1445" y="48"/>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520"/>
    </p:cViewPr>
  </p:sorterViewPr>
  <p:notesViewPr>
    <p:cSldViewPr>
      <p:cViewPr varScale="1">
        <p:scale>
          <a:sx n="87" d="100"/>
          <a:sy n="87" d="100"/>
        </p:scale>
        <p:origin x="3816" y="102"/>
      </p:cViewPr>
      <p:guideLst>
        <p:guide orient="horz" pos="2909"/>
        <p:guide pos="2166"/>
        <p:guide orient="horz" pos="2920"/>
        <p:guide pos="218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Sheet1!$B$1</c:f>
              <c:strCache>
                <c:ptCount val="1"/>
                <c:pt idx="0">
                  <c:v>Days</c:v>
                </c:pt>
              </c:strCache>
            </c:strRef>
          </c:tx>
          <c:invertIfNegative val="0"/>
          <c:dLbls>
            <c:spPr>
              <a:noFill/>
              <a:ln>
                <a:noFill/>
              </a:ln>
              <a:effectLst/>
            </c:spPr>
            <c:txPr>
              <a:bodyPr/>
              <a:lstStyle/>
              <a:p>
                <a:pPr>
                  <a:defRPr sz="2200" b="1" i="0">
                    <a:solidFill>
                      <a:schemeClr val="bg1"/>
                    </a:solidFill>
                    <a:latin type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Blood (PBMC)</c:v>
                </c:pt>
                <c:pt idx="1">
                  <c:v>Cervicovaginal</c:v>
                </c:pt>
                <c:pt idx="2">
                  <c:v>Rectal</c:v>
                </c:pt>
              </c:strCache>
            </c:strRef>
          </c:cat>
          <c:val>
            <c:numRef>
              <c:f>Sheet1!$B$2:$B$4</c:f>
              <c:numCache>
                <c:formatCode>General</c:formatCode>
                <c:ptCount val="3"/>
                <c:pt idx="0">
                  <c:v>20</c:v>
                </c:pt>
                <c:pt idx="1">
                  <c:v>20</c:v>
                </c:pt>
                <c:pt idx="2">
                  <c:v>7</c:v>
                </c:pt>
              </c:numCache>
            </c:numRef>
          </c:val>
          <c:extLst>
            <c:ext xmlns:c16="http://schemas.microsoft.com/office/drawing/2014/chart" uri="{C3380CC4-5D6E-409C-BE32-E72D297353CC}">
              <c16:uniqueId val="{00000000-929F-4FF6-842C-789C9E988AE9}"/>
            </c:ext>
          </c:extLst>
        </c:ser>
        <c:dLbls>
          <c:showLegendKey val="0"/>
          <c:showVal val="0"/>
          <c:showCatName val="0"/>
          <c:showSerName val="0"/>
          <c:showPercent val="0"/>
          <c:showBubbleSize val="0"/>
        </c:dLbls>
        <c:gapWidth val="100"/>
        <c:overlap val="100"/>
        <c:axId val="2003146304"/>
        <c:axId val="1953044736"/>
      </c:barChart>
      <c:catAx>
        <c:axId val="2003146304"/>
        <c:scaling>
          <c:orientation val="minMax"/>
        </c:scaling>
        <c:delete val="0"/>
        <c:axPos val="l"/>
        <c:numFmt formatCode="General" sourceLinked="0"/>
        <c:majorTickMark val="out"/>
        <c:minorTickMark val="none"/>
        <c:tickLblPos val="nextTo"/>
        <c:txPr>
          <a:bodyPr/>
          <a:lstStyle/>
          <a:p>
            <a:pPr>
              <a:defRPr sz="2200">
                <a:latin typeface="Helvetica"/>
                <a:cs typeface="Helvetica"/>
              </a:defRPr>
            </a:pPr>
            <a:endParaRPr lang="en-US"/>
          </a:p>
        </c:txPr>
        <c:crossAx val="1953044736"/>
        <c:crosses val="autoZero"/>
        <c:auto val="1"/>
        <c:lblAlgn val="ctr"/>
        <c:lblOffset val="100"/>
        <c:noMultiLvlLbl val="0"/>
      </c:catAx>
      <c:valAx>
        <c:axId val="1953044736"/>
        <c:scaling>
          <c:orientation val="minMax"/>
        </c:scaling>
        <c:delete val="0"/>
        <c:axPos val="b"/>
        <c:majorGridlines/>
        <c:numFmt formatCode="General" sourceLinked="1"/>
        <c:majorTickMark val="out"/>
        <c:minorTickMark val="none"/>
        <c:tickLblPos val="nextTo"/>
        <c:txPr>
          <a:bodyPr/>
          <a:lstStyle/>
          <a:p>
            <a:pPr>
              <a:defRPr sz="2200">
                <a:latin typeface="Helvetica"/>
                <a:cs typeface="Helvetica"/>
              </a:defRPr>
            </a:pPr>
            <a:endParaRPr lang="en-US"/>
          </a:p>
        </c:txPr>
        <c:crossAx val="200314630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0009" cy="463392"/>
          </a:xfrm>
          <a:prstGeom prst="rect">
            <a:avLst/>
          </a:prstGeom>
        </p:spPr>
        <p:txBody>
          <a:bodyPr vert="horz" lIns="90802" tIns="45402" rIns="90802" bIns="45402" rtlCol="0"/>
          <a:lstStyle>
            <a:lvl1pPr algn="l">
              <a:defRPr sz="1200"/>
            </a:lvl1pPr>
          </a:lstStyle>
          <a:p>
            <a:endParaRPr lang="en-US"/>
          </a:p>
        </p:txBody>
      </p:sp>
      <p:sp>
        <p:nvSpPr>
          <p:cNvPr id="4" name="Footer Placeholder 3"/>
          <p:cNvSpPr>
            <a:spLocks noGrp="1"/>
          </p:cNvSpPr>
          <p:nvPr>
            <p:ph type="ftr" sz="quarter" idx="2"/>
          </p:nvPr>
        </p:nvSpPr>
        <p:spPr>
          <a:xfrm>
            <a:off x="2" y="8806027"/>
            <a:ext cx="3010009" cy="463392"/>
          </a:xfrm>
          <a:prstGeom prst="rect">
            <a:avLst/>
          </a:prstGeom>
        </p:spPr>
        <p:txBody>
          <a:bodyPr vert="horz" lIns="90802" tIns="45402" rIns="90802" bIns="45402" rtlCol="0" anchor="b"/>
          <a:lstStyle>
            <a:lvl1pPr algn="l">
              <a:defRPr sz="1200"/>
            </a:lvl1pPr>
          </a:lstStyle>
          <a:p>
            <a:endParaRPr lang="en-US"/>
          </a:p>
        </p:txBody>
      </p:sp>
      <p:sp>
        <p:nvSpPr>
          <p:cNvPr id="5" name="Slide Number Placeholder 4"/>
          <p:cNvSpPr>
            <a:spLocks noGrp="1"/>
          </p:cNvSpPr>
          <p:nvPr>
            <p:ph type="sldNum" sz="quarter" idx="3"/>
          </p:nvPr>
        </p:nvSpPr>
        <p:spPr>
          <a:xfrm>
            <a:off x="3935323" y="8806027"/>
            <a:ext cx="3010009" cy="463392"/>
          </a:xfrm>
          <a:prstGeom prst="rect">
            <a:avLst/>
          </a:prstGeom>
        </p:spPr>
        <p:txBody>
          <a:bodyPr vert="horz" lIns="90802" tIns="45402" rIns="90802" bIns="45402" rtlCol="0" anchor="b"/>
          <a:lstStyle>
            <a:lvl1pPr algn="r">
              <a:defRPr sz="1200"/>
            </a:lvl1pPr>
          </a:lstStyle>
          <a:p>
            <a:fld id="{317C957D-2F9A-4736-A075-FCB3E6B722D6}" type="slidenum">
              <a:rPr lang="en-US" smtClean="0"/>
              <a:t>‹#›</a:t>
            </a:fld>
            <a:endParaRPr lang="en-US"/>
          </a:p>
        </p:txBody>
      </p:sp>
    </p:spTree>
    <p:extLst>
      <p:ext uri="{BB962C8B-B14F-4D97-AF65-F5344CB8AC3E}">
        <p14:creationId xmlns:p14="http://schemas.microsoft.com/office/powerpoint/2010/main" val="2494023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1032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20" rIns="92638" bIns="46320" numCol="1" anchor="t" anchorCtr="0" compatLnSpc="1">
            <a:prstTxWarp prst="textNoShape">
              <a:avLst/>
            </a:prstTxWarp>
          </a:bodyPr>
          <a:lstStyle>
            <a:lvl1pPr eaLnBrk="1" hangingPunct="1">
              <a:defRPr sz="1200"/>
            </a:lvl1pPr>
          </a:lstStyle>
          <a:p>
            <a:pPr>
              <a:defRPr/>
            </a:pPr>
            <a:endParaRPr lang="en-US"/>
          </a:p>
        </p:txBody>
      </p:sp>
      <p:sp>
        <p:nvSpPr>
          <p:cNvPr id="29699" name="Rectangle 3"/>
          <p:cNvSpPr>
            <a:spLocks noGrp="1" noChangeArrowheads="1"/>
          </p:cNvSpPr>
          <p:nvPr>
            <p:ph type="dt" idx="1"/>
          </p:nvPr>
        </p:nvSpPr>
        <p:spPr bwMode="auto">
          <a:xfrm>
            <a:off x="3934972" y="0"/>
            <a:ext cx="301032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20" rIns="92638" bIns="46320" numCol="1" anchor="t" anchorCtr="0" compatLnSpc="1">
            <a:prstTxWarp prst="textNoShape">
              <a:avLst/>
            </a:prstTxWarp>
          </a:bodyPr>
          <a:lstStyle>
            <a:lvl1pPr algn="r" eaLnBrk="1" hangingPunct="1">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57288" y="696913"/>
            <a:ext cx="4632325" cy="3475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94690" y="4403725"/>
            <a:ext cx="555752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20" rIns="92638" bIns="463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1" y="8805841"/>
            <a:ext cx="301032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20" rIns="92638" bIns="46320" numCol="1" anchor="b" anchorCtr="0" compatLnSpc="1">
            <a:prstTxWarp prst="textNoShape">
              <a:avLst/>
            </a:prstTxWarp>
          </a:bodyPr>
          <a:lstStyle>
            <a:lvl1pPr eaLnBrk="1" hangingPunct="1">
              <a:defRPr sz="1200"/>
            </a:lvl1pPr>
          </a:lstStyle>
          <a:p>
            <a:pPr>
              <a:defRPr/>
            </a:pPr>
            <a:endParaRPr lang="en-US"/>
          </a:p>
        </p:txBody>
      </p:sp>
      <p:sp>
        <p:nvSpPr>
          <p:cNvPr id="29703" name="Rectangle 7"/>
          <p:cNvSpPr>
            <a:spLocks noGrp="1" noChangeArrowheads="1"/>
          </p:cNvSpPr>
          <p:nvPr>
            <p:ph type="sldNum" sz="quarter" idx="5"/>
          </p:nvPr>
        </p:nvSpPr>
        <p:spPr bwMode="auto">
          <a:xfrm>
            <a:off x="3934972" y="8805841"/>
            <a:ext cx="301032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38" tIns="46320" rIns="92638" bIns="46320" numCol="1" anchor="b" anchorCtr="0" compatLnSpc="1">
            <a:prstTxWarp prst="textNoShape">
              <a:avLst/>
            </a:prstTxWarp>
          </a:bodyPr>
          <a:lstStyle>
            <a:lvl1pPr algn="r" eaLnBrk="1" hangingPunct="1">
              <a:defRPr sz="1200"/>
            </a:lvl1pPr>
          </a:lstStyle>
          <a:p>
            <a:pPr>
              <a:defRPr/>
            </a:pPr>
            <a:fld id="{94C1AC4C-333A-4DDD-86AA-AC82744EC8FC}" type="slidenum">
              <a:rPr lang="en-US"/>
              <a:pPr>
                <a:defRPr/>
              </a:pPr>
              <a:t>‹#›</a:t>
            </a:fld>
            <a:endParaRPr lang="en-US"/>
          </a:p>
        </p:txBody>
      </p:sp>
    </p:spTree>
    <p:extLst>
      <p:ext uri="{BB962C8B-B14F-4D97-AF65-F5344CB8AC3E}">
        <p14:creationId xmlns:p14="http://schemas.microsoft.com/office/powerpoint/2010/main" val="717175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B5563D-D0BF-4A49-8BF2-C1B47CD0B605}" type="slidenum">
              <a:rPr lang="en-US" smtClean="0">
                <a:solidFill>
                  <a:srgbClr val="000000"/>
                </a:solidFill>
                <a:latin typeface="Arial" pitchFamily="34" charset="0"/>
              </a:rPr>
              <a:pPr fontAlgn="base">
                <a:spcBef>
                  <a:spcPct val="0"/>
                </a:spcBef>
                <a:spcAft>
                  <a:spcPct val="0"/>
                </a:spcAft>
                <a:defRPr/>
              </a:pPr>
              <a:t>3</a:t>
            </a:fld>
            <a:endParaRPr lang="en-US" smtClean="0">
              <a:solidFill>
                <a:srgbClr val="000000"/>
              </a:solidFill>
              <a:latin typeface="Arial" pitchFamily="34" charset="0"/>
            </a:endParaRPr>
          </a:p>
        </p:txBody>
      </p:sp>
      <p:sp>
        <p:nvSpPr>
          <p:cNvPr id="955395" name="Rectangle 2"/>
          <p:cNvSpPr>
            <a:spLocks noGrp="1" noRot="1" noChangeAspect="1" noChangeArrowheads="1" noTextEdit="1"/>
          </p:cNvSpPr>
          <p:nvPr>
            <p:ph type="sldImg"/>
          </p:nvPr>
        </p:nvSpPr>
        <p:spPr bwMode="auto">
          <a:xfrm>
            <a:off x="1127125" y="692150"/>
            <a:ext cx="4618038" cy="3463925"/>
          </a:xfrm>
          <a:noFill/>
          <a:ln>
            <a:solidFill>
              <a:srgbClr val="000000"/>
            </a:solidFill>
            <a:miter lim="800000"/>
            <a:headEnd/>
            <a:tailEnd/>
          </a:ln>
        </p:spPr>
      </p:sp>
      <p:sp>
        <p:nvSpPr>
          <p:cNvPr id="955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4246675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C600D6-C480-463D-A0E9-C849C8406BDC}" type="slidenum">
              <a:rPr lang="en-US" smtClean="0">
                <a:solidFill>
                  <a:srgbClr val="000000"/>
                </a:solidFill>
                <a:latin typeface="Arial" pitchFamily="34" charset="0"/>
              </a:rPr>
              <a:pPr fontAlgn="base">
                <a:spcBef>
                  <a:spcPct val="0"/>
                </a:spcBef>
                <a:spcAft>
                  <a:spcPct val="0"/>
                </a:spcAft>
                <a:defRPr/>
              </a:pPr>
              <a:t>16</a:t>
            </a:fld>
            <a:endParaRPr lang="en-US" smtClean="0">
              <a:solidFill>
                <a:srgbClr val="000000"/>
              </a:solidFill>
              <a:latin typeface="Arial" pitchFamily="34" charset="0"/>
            </a:endParaRPr>
          </a:p>
        </p:txBody>
      </p:sp>
      <p:sp>
        <p:nvSpPr>
          <p:cNvPr id="1035267" name="Rectangle 2"/>
          <p:cNvSpPr>
            <a:spLocks noGrp="1" noRot="1" noChangeAspect="1" noChangeArrowheads="1" noTextEdit="1"/>
          </p:cNvSpPr>
          <p:nvPr>
            <p:ph type="sldImg"/>
          </p:nvPr>
        </p:nvSpPr>
        <p:spPr bwMode="auto">
          <a:xfrm>
            <a:off x="1152525" y="693738"/>
            <a:ext cx="4630738" cy="3473450"/>
          </a:xfrm>
          <a:noFill/>
          <a:ln>
            <a:solidFill>
              <a:srgbClr val="000000"/>
            </a:solidFill>
            <a:miter lim="800000"/>
            <a:headEnd/>
            <a:tailEnd/>
          </a:ln>
        </p:spPr>
      </p:sp>
      <p:sp>
        <p:nvSpPr>
          <p:cNvPr id="1035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2053335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4C1AC4C-333A-4DDD-86AA-AC82744EC8FC}" type="slidenum">
              <a:rPr lang="en-US" smtClean="0"/>
              <a:pPr>
                <a:defRPr/>
              </a:pPr>
              <a:t>17</a:t>
            </a:fld>
            <a:endParaRPr lang="en-US"/>
          </a:p>
        </p:txBody>
      </p:sp>
    </p:spTree>
    <p:extLst>
      <p:ext uri="{BB962C8B-B14F-4D97-AF65-F5344CB8AC3E}">
        <p14:creationId xmlns:p14="http://schemas.microsoft.com/office/powerpoint/2010/main" val="2356747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20</a:t>
            </a:fld>
            <a:endParaRPr lang="en-US"/>
          </a:p>
        </p:txBody>
      </p:sp>
    </p:spTree>
    <p:extLst>
      <p:ext uri="{BB962C8B-B14F-4D97-AF65-F5344CB8AC3E}">
        <p14:creationId xmlns:p14="http://schemas.microsoft.com/office/powerpoint/2010/main" val="103778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21</a:t>
            </a:fld>
            <a:endParaRPr lang="en-US"/>
          </a:p>
        </p:txBody>
      </p:sp>
    </p:spTree>
    <p:extLst>
      <p:ext uri="{BB962C8B-B14F-4D97-AF65-F5344CB8AC3E}">
        <p14:creationId xmlns:p14="http://schemas.microsoft.com/office/powerpoint/2010/main" val="4275047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22</a:t>
            </a:fld>
            <a:endParaRPr lang="en-US"/>
          </a:p>
        </p:txBody>
      </p:sp>
    </p:spTree>
    <p:extLst>
      <p:ext uri="{BB962C8B-B14F-4D97-AF65-F5344CB8AC3E}">
        <p14:creationId xmlns:p14="http://schemas.microsoft.com/office/powerpoint/2010/main" val="3243753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Slide Image Placeholder 1"/>
          <p:cNvSpPr>
            <a:spLocks noGrp="1" noRot="1" noChangeAspect="1" noTextEdit="1"/>
          </p:cNvSpPr>
          <p:nvPr>
            <p:ph type="sldImg"/>
          </p:nvPr>
        </p:nvSpPr>
        <p:spPr>
          <a:ln/>
        </p:spPr>
      </p:sp>
      <p:sp>
        <p:nvSpPr>
          <p:cNvPr id="754691" name="Notes Placeholder 2"/>
          <p:cNvSpPr>
            <a:spLocks noGrp="1"/>
          </p:cNvSpPr>
          <p:nvPr>
            <p:ph type="body" idx="1"/>
          </p:nvPr>
        </p:nvSpPr>
        <p:spPr>
          <a:noFill/>
          <a:ln w="9525"/>
        </p:spPr>
        <p:txBody>
          <a:bodyPr/>
          <a:lstStyle/>
          <a:p>
            <a:endParaRPr lang="en-US" dirty="0" smtClean="0">
              <a:latin typeface="Arial" pitchFamily="34" charset="0"/>
            </a:endParaRPr>
          </a:p>
        </p:txBody>
      </p:sp>
      <p:sp>
        <p:nvSpPr>
          <p:cNvPr id="754692" name="Slide Number Placeholder 3"/>
          <p:cNvSpPr>
            <a:spLocks noGrp="1"/>
          </p:cNvSpPr>
          <p:nvPr>
            <p:ph type="sldNum" sz="quarter" idx="4294967295"/>
          </p:nvPr>
        </p:nvSpPr>
        <p:spPr bwMode="auto">
          <a:xfrm>
            <a:off x="3878854" y="8676348"/>
            <a:ext cx="2968287" cy="456732"/>
          </a:xfrm>
          <a:prstGeom prst="rect">
            <a:avLst/>
          </a:prstGeom>
          <a:noFill/>
          <a:ln>
            <a:miter lim="800000"/>
            <a:headEnd/>
            <a:tailEnd/>
          </a:ln>
        </p:spPr>
        <p:txBody>
          <a:bodyPr lIns="91305" tIns="45653" rIns="91305" bIns="45653"/>
          <a:lstStyle/>
          <a:p>
            <a:fld id="{0F0C740F-DF4C-42D9-8BA8-69995D172273}" type="slidenum">
              <a:rPr lang="en-US">
                <a:solidFill>
                  <a:srgbClr val="1F497D"/>
                </a:solidFill>
                <a:latin typeface="Arial" pitchFamily="34" charset="0"/>
              </a:rPr>
              <a:pPr/>
              <a:t>23</a:t>
            </a:fld>
            <a:endParaRPr lang="en-US">
              <a:solidFill>
                <a:srgbClr val="1F497D"/>
              </a:solidFill>
              <a:latin typeface="Arial" pitchFamily="34" charset="0"/>
            </a:endParaRPr>
          </a:p>
        </p:txBody>
      </p:sp>
    </p:spTree>
    <p:extLst>
      <p:ext uri="{BB962C8B-B14F-4D97-AF65-F5344CB8AC3E}">
        <p14:creationId xmlns:p14="http://schemas.microsoft.com/office/powerpoint/2010/main" val="2895095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25</a:t>
            </a:fld>
            <a:endParaRPr lang="en-US"/>
          </a:p>
        </p:txBody>
      </p:sp>
    </p:spTree>
    <p:extLst>
      <p:ext uri="{BB962C8B-B14F-4D97-AF65-F5344CB8AC3E}">
        <p14:creationId xmlns:p14="http://schemas.microsoft.com/office/powerpoint/2010/main" val="3126482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Slide Image Placeholder 1"/>
          <p:cNvSpPr>
            <a:spLocks noGrp="1" noRot="1" noChangeAspect="1" noTextEdit="1"/>
          </p:cNvSpPr>
          <p:nvPr>
            <p:ph type="sldImg"/>
          </p:nvPr>
        </p:nvSpPr>
        <p:spPr>
          <a:ln/>
        </p:spPr>
      </p:sp>
      <p:sp>
        <p:nvSpPr>
          <p:cNvPr id="754691" name="Notes Placeholder 2"/>
          <p:cNvSpPr>
            <a:spLocks noGrp="1"/>
          </p:cNvSpPr>
          <p:nvPr>
            <p:ph type="body" idx="1"/>
          </p:nvPr>
        </p:nvSpPr>
        <p:spPr>
          <a:noFill/>
          <a:ln w="9525"/>
        </p:spPr>
        <p:txBody>
          <a:bodyPr/>
          <a:lstStyle/>
          <a:p>
            <a:endParaRPr lang="en-US" dirty="0" smtClean="0">
              <a:latin typeface="Arial" pitchFamily="34" charset="0"/>
            </a:endParaRPr>
          </a:p>
        </p:txBody>
      </p:sp>
      <p:sp>
        <p:nvSpPr>
          <p:cNvPr id="754692" name="Slide Number Placeholder 3"/>
          <p:cNvSpPr>
            <a:spLocks noGrp="1"/>
          </p:cNvSpPr>
          <p:nvPr>
            <p:ph type="sldNum" sz="quarter" idx="4294967295"/>
          </p:nvPr>
        </p:nvSpPr>
        <p:spPr bwMode="auto">
          <a:xfrm>
            <a:off x="3878854" y="8676348"/>
            <a:ext cx="2968287" cy="456732"/>
          </a:xfrm>
          <a:prstGeom prst="rect">
            <a:avLst/>
          </a:prstGeom>
          <a:noFill/>
          <a:ln>
            <a:miter lim="800000"/>
            <a:headEnd/>
            <a:tailEnd/>
          </a:ln>
        </p:spPr>
        <p:txBody>
          <a:bodyPr lIns="91305" tIns="45653" rIns="91305" bIns="45653"/>
          <a:lstStyle/>
          <a:p>
            <a:fld id="{0F0C740F-DF4C-42D9-8BA8-69995D172273}" type="slidenum">
              <a:rPr lang="en-US">
                <a:solidFill>
                  <a:srgbClr val="1F497D"/>
                </a:solidFill>
                <a:latin typeface="Arial" pitchFamily="34" charset="0"/>
              </a:rPr>
              <a:pPr/>
              <a:t>26</a:t>
            </a:fld>
            <a:endParaRPr lang="en-US">
              <a:solidFill>
                <a:srgbClr val="1F497D"/>
              </a:solidFill>
              <a:latin typeface="Arial" pitchFamily="34" charset="0"/>
            </a:endParaRPr>
          </a:p>
        </p:txBody>
      </p:sp>
    </p:spTree>
    <p:extLst>
      <p:ext uri="{BB962C8B-B14F-4D97-AF65-F5344CB8AC3E}">
        <p14:creationId xmlns:p14="http://schemas.microsoft.com/office/powerpoint/2010/main" val="1441565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27</a:t>
            </a:fld>
            <a:endParaRPr lang="en-US"/>
          </a:p>
        </p:txBody>
      </p:sp>
    </p:spTree>
    <p:extLst>
      <p:ext uri="{BB962C8B-B14F-4D97-AF65-F5344CB8AC3E}">
        <p14:creationId xmlns:p14="http://schemas.microsoft.com/office/powerpoint/2010/main" val="1328602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28</a:t>
            </a:fld>
            <a:endParaRPr lang="en-US"/>
          </a:p>
        </p:txBody>
      </p:sp>
    </p:spTree>
    <p:extLst>
      <p:ext uri="{BB962C8B-B14F-4D97-AF65-F5344CB8AC3E}">
        <p14:creationId xmlns:p14="http://schemas.microsoft.com/office/powerpoint/2010/main" val="3891264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031CCB-A747-42BD-B3DB-8FE825311A73}" type="slidenum">
              <a:rPr lang="en-US" smtClean="0">
                <a:solidFill>
                  <a:srgbClr val="000000"/>
                </a:solidFill>
                <a:latin typeface="Arial" pitchFamily="34" charset="0"/>
              </a:rPr>
              <a:pPr fontAlgn="base">
                <a:spcBef>
                  <a:spcPct val="0"/>
                </a:spcBef>
                <a:spcAft>
                  <a:spcPct val="0"/>
                </a:spcAft>
                <a:defRPr/>
              </a:pPr>
              <a:t>4</a:t>
            </a:fld>
            <a:endParaRPr lang="en-US" smtClean="0">
              <a:solidFill>
                <a:srgbClr val="000000"/>
              </a:solidFill>
              <a:latin typeface="Arial" pitchFamily="34" charset="0"/>
            </a:endParaRPr>
          </a:p>
        </p:txBody>
      </p:sp>
      <p:sp>
        <p:nvSpPr>
          <p:cNvPr id="1020931" name="Rectangle 2"/>
          <p:cNvSpPr>
            <a:spLocks noGrp="1" noRot="1" noChangeAspect="1" noChangeArrowheads="1" noTextEdit="1"/>
          </p:cNvSpPr>
          <p:nvPr>
            <p:ph type="sldImg"/>
          </p:nvPr>
        </p:nvSpPr>
        <p:spPr bwMode="auto">
          <a:xfrm>
            <a:off x="1152525" y="693738"/>
            <a:ext cx="4630738" cy="3473450"/>
          </a:xfrm>
          <a:noFill/>
          <a:ln>
            <a:solidFill>
              <a:srgbClr val="000000"/>
            </a:solidFill>
            <a:miter lim="800000"/>
            <a:headEnd/>
            <a:tailEnd/>
          </a:ln>
        </p:spPr>
      </p:sp>
      <p:sp>
        <p:nvSpPr>
          <p:cNvPr id="1020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This is not a budget document.</a:t>
            </a:r>
          </a:p>
        </p:txBody>
      </p:sp>
    </p:spTree>
    <p:extLst>
      <p:ext uri="{BB962C8B-B14F-4D97-AF65-F5344CB8AC3E}">
        <p14:creationId xmlns:p14="http://schemas.microsoft.com/office/powerpoint/2010/main" val="3960470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29</a:t>
            </a:fld>
            <a:endParaRPr lang="en-US"/>
          </a:p>
        </p:txBody>
      </p:sp>
    </p:spTree>
    <p:extLst>
      <p:ext uri="{BB962C8B-B14F-4D97-AF65-F5344CB8AC3E}">
        <p14:creationId xmlns:p14="http://schemas.microsoft.com/office/powerpoint/2010/main" val="3967243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30</a:t>
            </a:fld>
            <a:endParaRPr lang="en-US"/>
          </a:p>
        </p:txBody>
      </p:sp>
    </p:spTree>
    <p:extLst>
      <p:ext uri="{BB962C8B-B14F-4D97-AF65-F5344CB8AC3E}">
        <p14:creationId xmlns:p14="http://schemas.microsoft.com/office/powerpoint/2010/main" val="1622120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31</a:t>
            </a:fld>
            <a:endParaRPr lang="en-US"/>
          </a:p>
        </p:txBody>
      </p:sp>
    </p:spTree>
    <p:extLst>
      <p:ext uri="{BB962C8B-B14F-4D97-AF65-F5344CB8AC3E}">
        <p14:creationId xmlns:p14="http://schemas.microsoft.com/office/powerpoint/2010/main" val="2546564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32</a:t>
            </a:fld>
            <a:endParaRPr lang="en-US"/>
          </a:p>
        </p:txBody>
      </p:sp>
    </p:spTree>
    <p:extLst>
      <p:ext uri="{BB962C8B-B14F-4D97-AF65-F5344CB8AC3E}">
        <p14:creationId xmlns:p14="http://schemas.microsoft.com/office/powerpoint/2010/main" val="2687758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33</a:t>
            </a:fld>
            <a:endParaRPr lang="en-US"/>
          </a:p>
        </p:txBody>
      </p:sp>
    </p:spTree>
    <p:extLst>
      <p:ext uri="{BB962C8B-B14F-4D97-AF65-F5344CB8AC3E}">
        <p14:creationId xmlns:p14="http://schemas.microsoft.com/office/powerpoint/2010/main" val="560437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35</a:t>
            </a:fld>
            <a:endParaRPr lang="en-US"/>
          </a:p>
        </p:txBody>
      </p:sp>
    </p:spTree>
    <p:extLst>
      <p:ext uri="{BB962C8B-B14F-4D97-AF65-F5344CB8AC3E}">
        <p14:creationId xmlns:p14="http://schemas.microsoft.com/office/powerpoint/2010/main" val="1137649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36</a:t>
            </a:fld>
            <a:endParaRPr lang="en-US"/>
          </a:p>
        </p:txBody>
      </p:sp>
    </p:spTree>
    <p:extLst>
      <p:ext uri="{BB962C8B-B14F-4D97-AF65-F5344CB8AC3E}">
        <p14:creationId xmlns:p14="http://schemas.microsoft.com/office/powerpoint/2010/main" val="3622015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37</a:t>
            </a:fld>
            <a:endParaRPr lang="en-US"/>
          </a:p>
        </p:txBody>
      </p:sp>
    </p:spTree>
    <p:extLst>
      <p:ext uri="{BB962C8B-B14F-4D97-AF65-F5344CB8AC3E}">
        <p14:creationId xmlns:p14="http://schemas.microsoft.com/office/powerpoint/2010/main" val="3189167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990435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13008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89B998-0BCE-4237-9483-1C81FD6F1B03}" type="slidenum">
              <a:rPr lang="en-US" smtClean="0">
                <a:solidFill>
                  <a:srgbClr val="000000"/>
                </a:solidFill>
                <a:latin typeface="Arial" pitchFamily="34" charset="0"/>
              </a:rPr>
              <a:pPr fontAlgn="base">
                <a:spcBef>
                  <a:spcPct val="0"/>
                </a:spcBef>
                <a:spcAft>
                  <a:spcPct val="0"/>
                </a:spcAft>
                <a:defRPr/>
              </a:pPr>
              <a:t>7</a:t>
            </a:fld>
            <a:endParaRPr lang="en-US" smtClean="0">
              <a:solidFill>
                <a:srgbClr val="000000"/>
              </a:solidFill>
              <a:latin typeface="Arial" pitchFamily="34" charset="0"/>
            </a:endParaRPr>
          </a:p>
        </p:txBody>
      </p:sp>
      <p:sp>
        <p:nvSpPr>
          <p:cNvPr id="1024003" name="Rectangle 2"/>
          <p:cNvSpPr>
            <a:spLocks noGrp="1" noRot="1" noChangeAspect="1" noChangeArrowheads="1" noTextEdit="1"/>
          </p:cNvSpPr>
          <p:nvPr>
            <p:ph type="sldImg"/>
          </p:nvPr>
        </p:nvSpPr>
        <p:spPr bwMode="auto">
          <a:xfrm>
            <a:off x="1152525" y="693738"/>
            <a:ext cx="4630738" cy="3473450"/>
          </a:xfrm>
          <a:noFill/>
          <a:ln>
            <a:solidFill>
              <a:srgbClr val="000000"/>
            </a:solidFill>
            <a:miter lim="800000"/>
            <a:headEnd/>
            <a:tailEnd/>
          </a:ln>
        </p:spPr>
      </p:sp>
      <p:sp>
        <p:nvSpPr>
          <p:cNvPr id="1024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1152854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948942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932208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37876" indent="-283798">
              <a:defRPr>
                <a:solidFill>
                  <a:schemeClr val="tx1"/>
                </a:solidFill>
                <a:latin typeface="Tahoma" panose="020B0604030504040204" pitchFamily="34" charset="0"/>
              </a:defRPr>
            </a:lvl2pPr>
            <a:lvl3pPr marL="1135195" indent="-227038">
              <a:defRPr>
                <a:solidFill>
                  <a:schemeClr val="tx1"/>
                </a:solidFill>
                <a:latin typeface="Tahoma" panose="020B0604030504040204" pitchFamily="34" charset="0"/>
              </a:defRPr>
            </a:lvl3pPr>
            <a:lvl4pPr marL="1589273" indent="-227038">
              <a:defRPr>
                <a:solidFill>
                  <a:schemeClr val="tx1"/>
                </a:solidFill>
                <a:latin typeface="Tahoma" panose="020B0604030504040204" pitchFamily="34" charset="0"/>
              </a:defRPr>
            </a:lvl4pPr>
            <a:lvl5pPr marL="2043350" indent="-227038">
              <a:defRPr>
                <a:solidFill>
                  <a:schemeClr val="tx1"/>
                </a:solidFill>
                <a:latin typeface="Tahoma" panose="020B0604030504040204" pitchFamily="34" charset="0"/>
              </a:defRPr>
            </a:lvl5pPr>
            <a:lvl6pPr marL="2497428" indent="-227038" algn="ctr" eaLnBrk="0" fontAlgn="base" hangingPunct="0">
              <a:spcBef>
                <a:spcPct val="0"/>
              </a:spcBef>
              <a:spcAft>
                <a:spcPct val="0"/>
              </a:spcAft>
              <a:defRPr>
                <a:solidFill>
                  <a:schemeClr val="tx1"/>
                </a:solidFill>
                <a:latin typeface="Tahoma" panose="020B0604030504040204" pitchFamily="34" charset="0"/>
              </a:defRPr>
            </a:lvl6pPr>
            <a:lvl7pPr marL="2951506" indent="-227038" algn="ctr" eaLnBrk="0" fontAlgn="base" hangingPunct="0">
              <a:spcBef>
                <a:spcPct val="0"/>
              </a:spcBef>
              <a:spcAft>
                <a:spcPct val="0"/>
              </a:spcAft>
              <a:defRPr>
                <a:solidFill>
                  <a:schemeClr val="tx1"/>
                </a:solidFill>
                <a:latin typeface="Tahoma" panose="020B0604030504040204" pitchFamily="34" charset="0"/>
              </a:defRPr>
            </a:lvl7pPr>
            <a:lvl8pPr marL="3405585" indent="-227038" algn="ctr" eaLnBrk="0" fontAlgn="base" hangingPunct="0">
              <a:spcBef>
                <a:spcPct val="0"/>
              </a:spcBef>
              <a:spcAft>
                <a:spcPct val="0"/>
              </a:spcAft>
              <a:defRPr>
                <a:solidFill>
                  <a:schemeClr val="tx1"/>
                </a:solidFill>
                <a:latin typeface="Tahoma" panose="020B0604030504040204" pitchFamily="34" charset="0"/>
              </a:defRPr>
            </a:lvl8pPr>
            <a:lvl9pPr marL="3859661" indent="-227038" algn="ctr" eaLnBrk="0" fontAlgn="base" hangingPunct="0">
              <a:spcBef>
                <a:spcPct val="0"/>
              </a:spcBef>
              <a:spcAft>
                <a:spcPct val="0"/>
              </a:spcAft>
              <a:defRPr>
                <a:solidFill>
                  <a:schemeClr val="tx1"/>
                </a:solidFill>
                <a:latin typeface="Tahoma" panose="020B0604030504040204" pitchFamily="34" charset="0"/>
              </a:defRPr>
            </a:lvl9pPr>
          </a:lstStyle>
          <a:p>
            <a:fld id="{14B2E380-ADBE-40DE-9BDD-255FDE3A8DE4}" type="slidenum">
              <a:rPr lang="en-US" altLang="en-US">
                <a:latin typeface="Arial" panose="020B0604020202020204" pitchFamily="34" charset="0"/>
              </a:rPr>
              <a:pPr/>
              <a:t>43</a:t>
            </a:fld>
            <a:endParaRPr lang="en-US" altLang="en-US">
              <a:latin typeface="Arial" panose="020B0604020202020204" pitchFamily="34" charset="0"/>
            </a:endParaRPr>
          </a:p>
        </p:txBody>
      </p:sp>
      <p:sp>
        <p:nvSpPr>
          <p:cNvPr id="66563" name="Rectangle 2"/>
          <p:cNvSpPr>
            <a:spLocks noGrp="1" noRot="1" noChangeAspect="1" noChangeArrowheads="1" noTextEdit="1"/>
          </p:cNvSpPr>
          <p:nvPr>
            <p:ph type="sldImg"/>
          </p:nvPr>
        </p:nvSpPr>
        <p:spPr>
          <a:xfrm>
            <a:off x="1127125" y="692150"/>
            <a:ext cx="4618038" cy="3463925"/>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e-antigen is found in the blood only when there are viruses also present </a:t>
            </a:r>
          </a:p>
        </p:txBody>
      </p:sp>
    </p:spTree>
    <p:extLst>
      <p:ext uri="{BB962C8B-B14F-4D97-AF65-F5344CB8AC3E}">
        <p14:creationId xmlns:p14="http://schemas.microsoft.com/office/powerpoint/2010/main" val="1314227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4C1AC4C-333A-4DDD-86AA-AC82744EC8FC}" type="slidenum">
              <a:rPr lang="en-US" smtClean="0"/>
              <a:pPr>
                <a:defRPr/>
              </a:pPr>
              <a:t>44</a:t>
            </a:fld>
            <a:endParaRPr lang="en-US"/>
          </a:p>
        </p:txBody>
      </p:sp>
    </p:spTree>
    <p:extLst>
      <p:ext uri="{BB962C8B-B14F-4D97-AF65-F5344CB8AC3E}">
        <p14:creationId xmlns:p14="http://schemas.microsoft.com/office/powerpoint/2010/main" val="3333494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37876" indent="-283798">
              <a:defRPr>
                <a:solidFill>
                  <a:schemeClr val="tx1"/>
                </a:solidFill>
                <a:latin typeface="Tahoma" panose="020B0604030504040204" pitchFamily="34" charset="0"/>
              </a:defRPr>
            </a:lvl2pPr>
            <a:lvl3pPr marL="1135195" indent="-227038">
              <a:defRPr>
                <a:solidFill>
                  <a:schemeClr val="tx1"/>
                </a:solidFill>
                <a:latin typeface="Tahoma" panose="020B0604030504040204" pitchFamily="34" charset="0"/>
              </a:defRPr>
            </a:lvl3pPr>
            <a:lvl4pPr marL="1589273" indent="-227038">
              <a:defRPr>
                <a:solidFill>
                  <a:schemeClr val="tx1"/>
                </a:solidFill>
                <a:latin typeface="Tahoma" panose="020B0604030504040204" pitchFamily="34" charset="0"/>
              </a:defRPr>
            </a:lvl4pPr>
            <a:lvl5pPr marL="2043350" indent="-227038">
              <a:defRPr>
                <a:solidFill>
                  <a:schemeClr val="tx1"/>
                </a:solidFill>
                <a:latin typeface="Tahoma" panose="020B0604030504040204" pitchFamily="34" charset="0"/>
              </a:defRPr>
            </a:lvl5pPr>
            <a:lvl6pPr marL="2497428" indent="-227038" algn="ctr" eaLnBrk="0" fontAlgn="base" hangingPunct="0">
              <a:spcBef>
                <a:spcPct val="0"/>
              </a:spcBef>
              <a:spcAft>
                <a:spcPct val="0"/>
              </a:spcAft>
              <a:defRPr>
                <a:solidFill>
                  <a:schemeClr val="tx1"/>
                </a:solidFill>
                <a:latin typeface="Tahoma" panose="020B0604030504040204" pitchFamily="34" charset="0"/>
              </a:defRPr>
            </a:lvl6pPr>
            <a:lvl7pPr marL="2951506" indent="-227038" algn="ctr" eaLnBrk="0" fontAlgn="base" hangingPunct="0">
              <a:spcBef>
                <a:spcPct val="0"/>
              </a:spcBef>
              <a:spcAft>
                <a:spcPct val="0"/>
              </a:spcAft>
              <a:defRPr>
                <a:solidFill>
                  <a:schemeClr val="tx1"/>
                </a:solidFill>
                <a:latin typeface="Tahoma" panose="020B0604030504040204" pitchFamily="34" charset="0"/>
              </a:defRPr>
            </a:lvl7pPr>
            <a:lvl8pPr marL="3405585" indent="-227038" algn="ctr" eaLnBrk="0" fontAlgn="base" hangingPunct="0">
              <a:spcBef>
                <a:spcPct val="0"/>
              </a:spcBef>
              <a:spcAft>
                <a:spcPct val="0"/>
              </a:spcAft>
              <a:defRPr>
                <a:solidFill>
                  <a:schemeClr val="tx1"/>
                </a:solidFill>
                <a:latin typeface="Tahoma" panose="020B0604030504040204" pitchFamily="34" charset="0"/>
              </a:defRPr>
            </a:lvl8pPr>
            <a:lvl9pPr marL="3859661" indent="-227038" algn="ctr" eaLnBrk="0" fontAlgn="base" hangingPunct="0">
              <a:spcBef>
                <a:spcPct val="0"/>
              </a:spcBef>
              <a:spcAft>
                <a:spcPct val="0"/>
              </a:spcAft>
              <a:defRPr>
                <a:solidFill>
                  <a:schemeClr val="tx1"/>
                </a:solidFill>
                <a:latin typeface="Tahoma" panose="020B0604030504040204" pitchFamily="34" charset="0"/>
              </a:defRPr>
            </a:lvl9pPr>
          </a:lstStyle>
          <a:p>
            <a:fld id="{45994FD8-D9D2-46B6-BB56-E4D98959A5A7}" type="slidenum">
              <a:rPr lang="en-US" altLang="en-US">
                <a:latin typeface="Arial" panose="020B0604020202020204" pitchFamily="34" charset="0"/>
              </a:rPr>
              <a:pPr/>
              <a:t>45</a:t>
            </a:fld>
            <a:endParaRPr lang="en-US" altLang="en-US">
              <a:latin typeface="Arial" panose="020B0604020202020204" pitchFamily="34" charset="0"/>
            </a:endParaRPr>
          </a:p>
        </p:txBody>
      </p:sp>
      <p:sp>
        <p:nvSpPr>
          <p:cNvPr id="74755" name="Rectangle 2"/>
          <p:cNvSpPr>
            <a:spLocks noGrp="1" noRot="1" noChangeAspect="1" noChangeArrowheads="1" noTextEdit="1"/>
          </p:cNvSpPr>
          <p:nvPr>
            <p:ph type="sldImg"/>
          </p:nvPr>
        </p:nvSpPr>
        <p:spPr>
          <a:xfrm>
            <a:off x="3394075" y="2390775"/>
            <a:ext cx="0" cy="0"/>
          </a:xfrm>
          <a:solidFill>
            <a:srgbClr val="FFFFFF"/>
          </a:solidFill>
          <a:ln/>
        </p:spPr>
      </p:sp>
      <p:sp>
        <p:nvSpPr>
          <p:cNvPr id="74756" name="Rectangle 3"/>
          <p:cNvSpPr>
            <a:spLocks noGrp="1" noChangeArrowheads="1"/>
          </p:cNvSpPr>
          <p:nvPr>
            <p:ph type="body" idx="1"/>
          </p:nvPr>
        </p:nvSpPr>
        <p:spPr>
          <a:xfrm>
            <a:off x="901747" y="4327100"/>
            <a:ext cx="4980026" cy="822402"/>
          </a:xfrm>
          <a:solidFill>
            <a:srgbClr val="FFFFFF"/>
          </a:solidFill>
          <a:ln>
            <a:solidFill>
              <a:srgbClr val="000000"/>
            </a:solidFill>
          </a:ln>
        </p:spPr>
        <p:txBody>
          <a:bodyPr lIns="91091" tIns="45547" rIns="91091" bIns="45547"/>
          <a:lstStyle/>
          <a:p>
            <a:pPr eaLnBrk="1" hangingPunct="1">
              <a:spcBef>
                <a:spcPct val="0"/>
              </a:spcBef>
            </a:pPr>
            <a:r>
              <a:rPr lang="en-US" altLang="en-US" smtClean="0">
                <a:latin typeface="Arial" panose="020B0604020202020204" pitchFamily="34" charset="0"/>
              </a:rPr>
              <a:t>The University of California at San Francisco has established a national clinicians’ postexposure prophylaxis hotline called PEPline, which provides free consultation for clinicians treating occupational exposures to bloodborne pathogens 24 hours a day, 7 days a week.</a:t>
            </a:r>
          </a:p>
        </p:txBody>
      </p:sp>
    </p:spTree>
    <p:extLst>
      <p:ext uri="{BB962C8B-B14F-4D97-AF65-F5344CB8AC3E}">
        <p14:creationId xmlns:p14="http://schemas.microsoft.com/office/powerpoint/2010/main" val="2269253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4040A5-126B-4B84-80A2-4C2FD69AE065}" type="slidenum">
              <a:rPr lang="en-US" smtClean="0">
                <a:solidFill>
                  <a:srgbClr val="000000"/>
                </a:solidFill>
                <a:latin typeface="Arial" pitchFamily="34" charset="0"/>
              </a:rPr>
              <a:pPr fontAlgn="base">
                <a:spcBef>
                  <a:spcPct val="0"/>
                </a:spcBef>
                <a:spcAft>
                  <a:spcPct val="0"/>
                </a:spcAft>
                <a:defRPr/>
              </a:pPr>
              <a:t>46</a:t>
            </a:fld>
            <a:endParaRPr lang="en-US" smtClean="0">
              <a:solidFill>
                <a:srgbClr val="000000"/>
              </a:solidFill>
              <a:latin typeface="Arial" pitchFamily="34" charset="0"/>
            </a:endParaRPr>
          </a:p>
        </p:txBody>
      </p:sp>
      <p:sp>
        <p:nvSpPr>
          <p:cNvPr id="1036291" name="Rectangle 2"/>
          <p:cNvSpPr>
            <a:spLocks noGrp="1" noRot="1" noChangeAspect="1" noChangeArrowheads="1" noTextEdit="1"/>
          </p:cNvSpPr>
          <p:nvPr>
            <p:ph type="sldImg"/>
          </p:nvPr>
        </p:nvSpPr>
        <p:spPr bwMode="auto">
          <a:xfrm>
            <a:off x="1152525" y="693738"/>
            <a:ext cx="4630738" cy="3473450"/>
          </a:xfrm>
          <a:solidFill>
            <a:srgbClr val="FFFFFF"/>
          </a:solidFill>
          <a:ln>
            <a:solidFill>
              <a:srgbClr val="000000"/>
            </a:solidFill>
            <a:miter lim="800000"/>
            <a:headEnd/>
            <a:tailEnd/>
          </a:ln>
        </p:spPr>
      </p:sp>
      <p:sp>
        <p:nvSpPr>
          <p:cNvPr id="103629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1614116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26EDFE-0120-4EFC-B63E-E9F85FEF0300}" type="slidenum">
              <a:rPr lang="en-US" smtClean="0">
                <a:solidFill>
                  <a:srgbClr val="000000"/>
                </a:solidFill>
                <a:latin typeface="Arial" pitchFamily="34" charset="0"/>
              </a:rPr>
              <a:pPr fontAlgn="base">
                <a:spcBef>
                  <a:spcPct val="0"/>
                </a:spcBef>
                <a:spcAft>
                  <a:spcPct val="0"/>
                </a:spcAft>
                <a:defRPr/>
              </a:pPr>
              <a:t>49</a:t>
            </a:fld>
            <a:endParaRPr lang="en-US" smtClean="0">
              <a:solidFill>
                <a:srgbClr val="000000"/>
              </a:solidFill>
              <a:latin typeface="Arial" pitchFamily="34" charset="0"/>
            </a:endParaRPr>
          </a:p>
        </p:txBody>
      </p:sp>
      <p:sp>
        <p:nvSpPr>
          <p:cNvPr id="1038339" name="Rectangle 2"/>
          <p:cNvSpPr>
            <a:spLocks noGrp="1" noRot="1" noChangeAspect="1" noChangeArrowheads="1" noTextEdit="1"/>
          </p:cNvSpPr>
          <p:nvPr>
            <p:ph type="sldImg"/>
          </p:nvPr>
        </p:nvSpPr>
        <p:spPr bwMode="auto">
          <a:xfrm>
            <a:off x="1152525" y="693738"/>
            <a:ext cx="4630738" cy="3473450"/>
          </a:xfrm>
          <a:noFill/>
          <a:ln>
            <a:solidFill>
              <a:srgbClr val="000000"/>
            </a:solidFill>
            <a:miter lim="800000"/>
            <a:headEnd/>
            <a:tailEnd/>
          </a:ln>
        </p:spPr>
      </p:sp>
      <p:sp>
        <p:nvSpPr>
          <p:cNvPr id="1038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1514728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629150" cy="3473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7730F4-7FDD-4D3D-99E5-8372C71CF941}" type="slidenum">
              <a:rPr lang="en-US" smtClean="0"/>
              <a:t>51</a:t>
            </a:fld>
            <a:endParaRPr lang="en-US"/>
          </a:p>
        </p:txBody>
      </p:sp>
    </p:spTree>
    <p:extLst>
      <p:ext uri="{BB962C8B-B14F-4D97-AF65-F5344CB8AC3E}">
        <p14:creationId xmlns:p14="http://schemas.microsoft.com/office/powerpoint/2010/main" val="2292347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635500"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7730F4-7FDD-4D3D-99E5-8372C71CF941}" type="slidenum">
              <a:rPr lang="en-US" smtClean="0"/>
              <a:t>52</a:t>
            </a:fld>
            <a:endParaRPr lang="en-US"/>
          </a:p>
        </p:txBody>
      </p:sp>
    </p:spTree>
    <p:extLst>
      <p:ext uri="{BB962C8B-B14F-4D97-AF65-F5344CB8AC3E}">
        <p14:creationId xmlns:p14="http://schemas.microsoft.com/office/powerpoint/2010/main" val="63286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4C1AC4C-333A-4DDD-86AA-AC82744EC8FC}" type="slidenum">
              <a:rPr lang="en-US" smtClean="0"/>
              <a:pPr>
                <a:defRPr/>
              </a:pPr>
              <a:t>56</a:t>
            </a:fld>
            <a:endParaRPr lang="en-US"/>
          </a:p>
        </p:txBody>
      </p:sp>
    </p:spTree>
    <p:extLst>
      <p:ext uri="{BB962C8B-B14F-4D97-AF65-F5344CB8AC3E}">
        <p14:creationId xmlns:p14="http://schemas.microsoft.com/office/powerpoint/2010/main" val="67266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F7F791-8405-420D-93BA-2B9E2BD0163C}" type="slidenum">
              <a:rPr lang="en-US" smtClean="0">
                <a:solidFill>
                  <a:srgbClr val="000000"/>
                </a:solidFill>
                <a:latin typeface="Arial" pitchFamily="34" charset="0"/>
              </a:rPr>
              <a:pPr fontAlgn="base">
                <a:spcBef>
                  <a:spcPct val="0"/>
                </a:spcBef>
                <a:spcAft>
                  <a:spcPct val="0"/>
                </a:spcAft>
                <a:defRPr/>
              </a:pPr>
              <a:t>8</a:t>
            </a:fld>
            <a:endParaRPr lang="en-US" smtClean="0">
              <a:solidFill>
                <a:srgbClr val="000000"/>
              </a:solidFill>
              <a:latin typeface="Arial" pitchFamily="34" charset="0"/>
            </a:endParaRPr>
          </a:p>
        </p:txBody>
      </p:sp>
      <p:sp>
        <p:nvSpPr>
          <p:cNvPr id="1026051" name="Rectangle 2"/>
          <p:cNvSpPr>
            <a:spLocks noGrp="1" noRot="1" noChangeAspect="1" noChangeArrowheads="1" noTextEdit="1"/>
          </p:cNvSpPr>
          <p:nvPr>
            <p:ph type="sldImg"/>
          </p:nvPr>
        </p:nvSpPr>
        <p:spPr bwMode="auto">
          <a:xfrm>
            <a:off x="1152525" y="693738"/>
            <a:ext cx="4630738" cy="3473450"/>
          </a:xfrm>
          <a:noFill/>
          <a:ln>
            <a:solidFill>
              <a:srgbClr val="000000"/>
            </a:solidFill>
            <a:miter lim="800000"/>
            <a:headEnd/>
            <a:tailEnd/>
          </a:ln>
        </p:spPr>
      </p:sp>
      <p:sp>
        <p:nvSpPr>
          <p:cNvPr id="1026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755016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4C1AC4C-333A-4DDD-86AA-AC82744EC8FC}" type="slidenum">
              <a:rPr lang="en-US" smtClean="0"/>
              <a:pPr>
                <a:defRPr/>
              </a:pPr>
              <a:t>57</a:t>
            </a:fld>
            <a:endParaRPr lang="en-US"/>
          </a:p>
        </p:txBody>
      </p:sp>
    </p:spTree>
    <p:extLst>
      <p:ext uri="{BB962C8B-B14F-4D97-AF65-F5344CB8AC3E}">
        <p14:creationId xmlns:p14="http://schemas.microsoft.com/office/powerpoint/2010/main" val="1914302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C49C0C-509F-4433-AA08-F8A714D023D7}" type="slidenum">
              <a:rPr lang="en-US" smtClean="0">
                <a:solidFill>
                  <a:srgbClr val="000000"/>
                </a:solidFill>
                <a:latin typeface="Arial" pitchFamily="34" charset="0"/>
              </a:rPr>
              <a:pPr fontAlgn="base">
                <a:spcBef>
                  <a:spcPct val="0"/>
                </a:spcBef>
                <a:spcAft>
                  <a:spcPct val="0"/>
                </a:spcAft>
                <a:defRPr/>
              </a:pPr>
              <a:t>59</a:t>
            </a:fld>
            <a:endParaRPr lang="en-US" smtClean="0">
              <a:solidFill>
                <a:srgbClr val="000000"/>
              </a:solidFill>
              <a:latin typeface="Arial" pitchFamily="34" charset="0"/>
            </a:endParaRPr>
          </a:p>
        </p:txBody>
      </p:sp>
      <p:sp>
        <p:nvSpPr>
          <p:cNvPr id="1043459" name="Rectangle 2"/>
          <p:cNvSpPr>
            <a:spLocks noGrp="1" noRot="1" noChangeAspect="1" noChangeArrowheads="1" noTextEdit="1"/>
          </p:cNvSpPr>
          <p:nvPr>
            <p:ph type="sldImg"/>
          </p:nvPr>
        </p:nvSpPr>
        <p:spPr bwMode="auto">
          <a:xfrm>
            <a:off x="1152525" y="693738"/>
            <a:ext cx="4630738" cy="3473450"/>
          </a:xfrm>
          <a:noFill/>
          <a:ln>
            <a:solidFill>
              <a:srgbClr val="000000"/>
            </a:solidFill>
            <a:miter lim="800000"/>
            <a:headEnd/>
            <a:tailEnd/>
          </a:ln>
        </p:spPr>
      </p:sp>
      <p:sp>
        <p:nvSpPr>
          <p:cNvPr id="1043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2380755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1599C1-8F15-4A45-AAE0-5C3FB87E4515}" type="slidenum">
              <a:rPr lang="en-US" smtClean="0">
                <a:solidFill>
                  <a:srgbClr val="000000"/>
                </a:solidFill>
                <a:latin typeface="Arial" pitchFamily="34" charset="0"/>
              </a:rPr>
              <a:pPr fontAlgn="base">
                <a:spcBef>
                  <a:spcPct val="0"/>
                </a:spcBef>
                <a:spcAft>
                  <a:spcPct val="0"/>
                </a:spcAft>
                <a:defRPr/>
              </a:pPr>
              <a:t>60</a:t>
            </a:fld>
            <a:endParaRPr lang="en-US" smtClean="0">
              <a:solidFill>
                <a:srgbClr val="000000"/>
              </a:solidFill>
              <a:latin typeface="Arial" pitchFamily="34" charset="0"/>
            </a:endParaRPr>
          </a:p>
        </p:txBody>
      </p:sp>
      <p:sp>
        <p:nvSpPr>
          <p:cNvPr id="1044483" name="Rectangle 2"/>
          <p:cNvSpPr>
            <a:spLocks noGrp="1" noRot="1" noChangeAspect="1" noChangeArrowheads="1" noTextEdit="1"/>
          </p:cNvSpPr>
          <p:nvPr>
            <p:ph type="sldImg"/>
          </p:nvPr>
        </p:nvSpPr>
        <p:spPr bwMode="auto">
          <a:xfrm>
            <a:off x="1152525" y="693738"/>
            <a:ext cx="4630738" cy="3473450"/>
          </a:xfrm>
          <a:noFill/>
          <a:ln>
            <a:solidFill>
              <a:srgbClr val="000000"/>
            </a:solidFill>
            <a:miter lim="800000"/>
            <a:headEnd/>
            <a:tailEnd/>
          </a:ln>
        </p:spPr>
      </p:sp>
      <p:sp>
        <p:nvSpPr>
          <p:cNvPr id="1044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Tree>
    <p:extLst>
      <p:ext uri="{BB962C8B-B14F-4D97-AF65-F5344CB8AC3E}">
        <p14:creationId xmlns:p14="http://schemas.microsoft.com/office/powerpoint/2010/main" val="4221277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4C1AC4C-333A-4DDD-86AA-AC82744EC8FC}" type="slidenum">
              <a:rPr lang="en-US" smtClean="0"/>
              <a:pPr>
                <a:defRPr/>
              </a:pPr>
              <a:t>61</a:t>
            </a:fld>
            <a:endParaRPr lang="en-US"/>
          </a:p>
        </p:txBody>
      </p:sp>
    </p:spTree>
    <p:extLst>
      <p:ext uri="{BB962C8B-B14F-4D97-AF65-F5344CB8AC3E}">
        <p14:creationId xmlns:p14="http://schemas.microsoft.com/office/powerpoint/2010/main" val="19665408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08654" eaLnBrk="0" hangingPunct="0">
              <a:defRPr>
                <a:solidFill>
                  <a:schemeClr val="tx1"/>
                </a:solidFill>
                <a:latin typeface="Arial" charset="0"/>
              </a:defRPr>
            </a:lvl1pPr>
            <a:lvl2pPr marL="737986" indent="-284448" defTabSz="908654" eaLnBrk="0" hangingPunct="0">
              <a:defRPr>
                <a:solidFill>
                  <a:schemeClr val="tx1"/>
                </a:solidFill>
                <a:latin typeface="Arial" charset="0"/>
              </a:defRPr>
            </a:lvl2pPr>
            <a:lvl3pPr marL="1134633" indent="-225979" defTabSz="908654" eaLnBrk="0" hangingPunct="0">
              <a:defRPr>
                <a:solidFill>
                  <a:schemeClr val="tx1"/>
                </a:solidFill>
                <a:latin typeface="Arial" charset="0"/>
              </a:defRPr>
            </a:lvl3pPr>
            <a:lvl4pPr marL="1589749" indent="-227559" defTabSz="908654" eaLnBrk="0" hangingPunct="0">
              <a:defRPr>
                <a:solidFill>
                  <a:schemeClr val="tx1"/>
                </a:solidFill>
                <a:latin typeface="Arial" charset="0"/>
              </a:defRPr>
            </a:lvl4pPr>
            <a:lvl5pPr marL="2043287" indent="-227559" defTabSz="908654" eaLnBrk="0" hangingPunct="0">
              <a:defRPr>
                <a:solidFill>
                  <a:schemeClr val="tx1"/>
                </a:solidFill>
                <a:latin typeface="Arial" charset="0"/>
              </a:defRPr>
            </a:lvl5pPr>
            <a:lvl6pPr marL="2498404" indent="-227559" defTabSz="908654" eaLnBrk="0" fontAlgn="base" hangingPunct="0">
              <a:spcBef>
                <a:spcPct val="0"/>
              </a:spcBef>
              <a:spcAft>
                <a:spcPct val="0"/>
              </a:spcAft>
              <a:defRPr>
                <a:solidFill>
                  <a:schemeClr val="tx1"/>
                </a:solidFill>
                <a:latin typeface="Arial" charset="0"/>
              </a:defRPr>
            </a:lvl6pPr>
            <a:lvl7pPr marL="2953520" indent="-227559" defTabSz="908654" eaLnBrk="0" fontAlgn="base" hangingPunct="0">
              <a:spcBef>
                <a:spcPct val="0"/>
              </a:spcBef>
              <a:spcAft>
                <a:spcPct val="0"/>
              </a:spcAft>
              <a:defRPr>
                <a:solidFill>
                  <a:schemeClr val="tx1"/>
                </a:solidFill>
                <a:latin typeface="Arial" charset="0"/>
              </a:defRPr>
            </a:lvl7pPr>
            <a:lvl8pPr marL="3408637" indent="-227559" defTabSz="908654" eaLnBrk="0" fontAlgn="base" hangingPunct="0">
              <a:spcBef>
                <a:spcPct val="0"/>
              </a:spcBef>
              <a:spcAft>
                <a:spcPct val="0"/>
              </a:spcAft>
              <a:defRPr>
                <a:solidFill>
                  <a:schemeClr val="tx1"/>
                </a:solidFill>
                <a:latin typeface="Arial" charset="0"/>
              </a:defRPr>
            </a:lvl8pPr>
            <a:lvl9pPr marL="3863754" indent="-227559" defTabSz="908654" eaLnBrk="0" fontAlgn="base" hangingPunct="0">
              <a:spcBef>
                <a:spcPct val="0"/>
              </a:spcBef>
              <a:spcAft>
                <a:spcPct val="0"/>
              </a:spcAft>
              <a:defRPr>
                <a:solidFill>
                  <a:schemeClr val="tx1"/>
                </a:solidFill>
                <a:latin typeface="Arial" charset="0"/>
              </a:defRPr>
            </a:lvl9pPr>
          </a:lstStyle>
          <a:p>
            <a:pPr eaLnBrk="1" hangingPunct="1"/>
            <a:fld id="{A543EFAF-0D67-43B3-A7E0-AEC59E237774}" type="slidenum">
              <a:rPr lang="en-US">
                <a:solidFill>
                  <a:prstClr val="black"/>
                </a:solidFill>
              </a:rPr>
              <a:pPr eaLnBrk="1" hangingPunct="1"/>
              <a:t>62</a:t>
            </a:fld>
            <a:endParaRPr lang="en-US">
              <a:solidFill>
                <a:prstClr val="black"/>
              </a:solidFill>
            </a:endParaRPr>
          </a:p>
        </p:txBody>
      </p:sp>
      <p:sp>
        <p:nvSpPr>
          <p:cNvPr id="74755" name="Rectangle 2"/>
          <p:cNvSpPr>
            <a:spLocks noGrp="1" noRot="1" noChangeAspect="1" noChangeArrowheads="1" noTextEdit="1"/>
          </p:cNvSpPr>
          <p:nvPr>
            <p:ph type="sldImg"/>
          </p:nvPr>
        </p:nvSpPr>
        <p:spPr>
          <a:xfrm>
            <a:off x="1365250" y="882650"/>
            <a:ext cx="4213225" cy="3160713"/>
          </a:xfrm>
          <a:ln/>
        </p:spPr>
      </p:sp>
      <p:sp>
        <p:nvSpPr>
          <p:cNvPr id="74756" name="Rectangle 3"/>
          <p:cNvSpPr>
            <a:spLocks noGrp="1" noChangeArrowheads="1"/>
          </p:cNvSpPr>
          <p:nvPr>
            <p:ph type="body" idx="1"/>
          </p:nvPr>
        </p:nvSpPr>
        <p:spPr>
          <a:xfrm>
            <a:off x="923846" y="4407151"/>
            <a:ext cx="5088215" cy="3641169"/>
          </a:xfrm>
          <a:ln/>
        </p:spPr>
        <p:txBody>
          <a:bodyPr/>
          <a:lstStyle/>
          <a:p>
            <a:pPr eaLnBrk="1" hangingPunct="1"/>
            <a:r>
              <a:rPr lang="en-US" smtClean="0"/>
              <a:t>HIV is not an easy disease to acquire.  Specific targeted prevention efforts should be developed to enhance primary and secondary interventions.</a:t>
            </a:r>
          </a:p>
        </p:txBody>
      </p:sp>
    </p:spTree>
    <p:extLst>
      <p:ext uri="{BB962C8B-B14F-4D97-AF65-F5344CB8AC3E}">
        <p14:creationId xmlns:p14="http://schemas.microsoft.com/office/powerpoint/2010/main" val="2730821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4C1AC4C-333A-4DDD-86AA-AC82744EC8FC}" type="slidenum">
              <a:rPr lang="en-US" smtClean="0"/>
              <a:pPr>
                <a:defRPr/>
              </a:pPr>
              <a:t>9</a:t>
            </a:fld>
            <a:endParaRPr lang="en-US"/>
          </a:p>
        </p:txBody>
      </p:sp>
    </p:spTree>
    <p:extLst>
      <p:ext uri="{BB962C8B-B14F-4D97-AF65-F5344CB8AC3E}">
        <p14:creationId xmlns:p14="http://schemas.microsoft.com/office/powerpoint/2010/main" val="161572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4C1AC4C-333A-4DDD-86AA-AC82744EC8FC}" type="slidenum">
              <a:rPr lang="en-US" smtClean="0"/>
              <a:pPr>
                <a:defRPr/>
              </a:pPr>
              <a:t>10</a:t>
            </a:fld>
            <a:endParaRPr lang="en-US"/>
          </a:p>
        </p:txBody>
      </p:sp>
    </p:spTree>
    <p:extLst>
      <p:ext uri="{BB962C8B-B14F-4D97-AF65-F5344CB8AC3E}">
        <p14:creationId xmlns:p14="http://schemas.microsoft.com/office/powerpoint/2010/main" val="125040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C6D24A-D84A-4C6D-95BB-BD10027DE471}" type="slidenum">
              <a:rPr lang="en-US" smtClean="0">
                <a:solidFill>
                  <a:srgbClr val="000000"/>
                </a:solidFill>
                <a:latin typeface="Arial" pitchFamily="34" charset="0"/>
              </a:rPr>
              <a:pPr fontAlgn="base">
                <a:spcBef>
                  <a:spcPct val="0"/>
                </a:spcBef>
                <a:spcAft>
                  <a:spcPct val="0"/>
                </a:spcAft>
                <a:defRPr/>
              </a:pPr>
              <a:t>11</a:t>
            </a:fld>
            <a:endParaRPr lang="en-US" smtClean="0">
              <a:solidFill>
                <a:srgbClr val="000000"/>
              </a:solidFill>
              <a:latin typeface="Arial" pitchFamily="34" charset="0"/>
            </a:endParaRPr>
          </a:p>
        </p:txBody>
      </p:sp>
      <p:sp>
        <p:nvSpPr>
          <p:cNvPr id="1033219" name="Rectangle 2"/>
          <p:cNvSpPr>
            <a:spLocks noGrp="1" noRot="1" noChangeAspect="1" noChangeArrowheads="1" noTextEdit="1"/>
          </p:cNvSpPr>
          <p:nvPr>
            <p:ph type="sldImg"/>
          </p:nvPr>
        </p:nvSpPr>
        <p:spPr bwMode="auto">
          <a:xfrm>
            <a:off x="1152525" y="693738"/>
            <a:ext cx="4630738" cy="3473450"/>
          </a:xfrm>
          <a:noFill/>
          <a:ln>
            <a:solidFill>
              <a:srgbClr val="000000"/>
            </a:solidFill>
            <a:miter lim="800000"/>
            <a:headEnd/>
            <a:tailEnd/>
          </a:ln>
        </p:spPr>
      </p:sp>
      <p:sp>
        <p:nvSpPr>
          <p:cNvPr id="1033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31121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4C1AC4C-333A-4DDD-86AA-AC82744EC8FC}" type="slidenum">
              <a:rPr lang="en-US" smtClean="0"/>
              <a:pPr>
                <a:defRPr/>
              </a:pPr>
              <a:t>12</a:t>
            </a:fld>
            <a:endParaRPr lang="en-US"/>
          </a:p>
        </p:txBody>
      </p:sp>
    </p:spTree>
    <p:extLst>
      <p:ext uri="{BB962C8B-B14F-4D97-AF65-F5344CB8AC3E}">
        <p14:creationId xmlns:p14="http://schemas.microsoft.com/office/powerpoint/2010/main" val="205034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CC86ED-3C2C-4BEB-9141-2209E748D400}" type="slidenum">
              <a:rPr lang="en-US" smtClean="0">
                <a:solidFill>
                  <a:srgbClr val="000000"/>
                </a:solidFill>
                <a:latin typeface="Arial" pitchFamily="34" charset="0"/>
              </a:rPr>
              <a:pPr fontAlgn="base">
                <a:spcBef>
                  <a:spcPct val="0"/>
                </a:spcBef>
                <a:spcAft>
                  <a:spcPct val="0"/>
                </a:spcAft>
                <a:defRPr/>
              </a:pPr>
              <a:t>14</a:t>
            </a:fld>
            <a:endParaRPr lang="en-US" smtClean="0">
              <a:solidFill>
                <a:srgbClr val="000000"/>
              </a:solidFill>
              <a:latin typeface="Arial" pitchFamily="34" charset="0"/>
            </a:endParaRPr>
          </a:p>
        </p:txBody>
      </p:sp>
      <p:sp>
        <p:nvSpPr>
          <p:cNvPr id="1034243" name="Rectangle 2"/>
          <p:cNvSpPr>
            <a:spLocks noGrp="1" noRot="1" noChangeAspect="1" noChangeArrowheads="1" noTextEdit="1"/>
          </p:cNvSpPr>
          <p:nvPr>
            <p:ph type="sldImg"/>
          </p:nvPr>
        </p:nvSpPr>
        <p:spPr bwMode="auto">
          <a:xfrm>
            <a:off x="1152525" y="693738"/>
            <a:ext cx="4630738" cy="3473450"/>
          </a:xfrm>
          <a:noFill/>
          <a:ln>
            <a:solidFill>
              <a:srgbClr val="000000"/>
            </a:solidFill>
            <a:miter lim="800000"/>
            <a:headEnd/>
            <a:tailEnd/>
          </a:ln>
        </p:spPr>
      </p:sp>
      <p:sp>
        <p:nvSpPr>
          <p:cNvPr id="1034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1575425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3825"/>
            <a:ext cx="7772400" cy="1470025"/>
          </a:xfrm>
        </p:spPr>
        <p:txBody>
          <a:bodyPr/>
          <a:lstStyle>
            <a:lvl1pPr>
              <a:defRPr>
                <a:solidFill>
                  <a:srgbClr val="EBC9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4196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0F07559F-B460-4081-B504-D9BAE62CBC3B}" type="slidenum">
              <a:rPr lang="en-US"/>
              <a:pPr>
                <a:defRPr/>
              </a:pPr>
              <a:t>‹#›</a:t>
            </a:fld>
            <a:endParaRPr lang="en-US"/>
          </a:p>
        </p:txBody>
      </p:sp>
      <p:pic>
        <p:nvPicPr>
          <p:cNvPr id="7" name="Picture 2" descr="T:\Marketing and Print Templates-Materials\Logo\MAAETC-logo-color-4Web-4PPT.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86200" y="685800"/>
            <a:ext cx="13715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298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3637"/>
            <a:ext cx="2133599" cy="45720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71C534-E792-4E02-9D0D-CA53C45F5A5B}" type="slidenum">
              <a:rPr lang="en-US" altLang="en-US"/>
              <a:pPr/>
              <a:t>‹#›</a:t>
            </a:fld>
            <a:endParaRPr lang="en-US" altLang="en-US"/>
          </a:p>
        </p:txBody>
      </p:sp>
    </p:spTree>
    <p:extLst>
      <p:ext uri="{BB962C8B-B14F-4D97-AF65-F5344CB8AC3E}">
        <p14:creationId xmlns:p14="http://schemas.microsoft.com/office/powerpoint/2010/main" val="129154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2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2225"/>
            <a:ext cx="8229600" cy="984250"/>
          </a:xfrm>
          <a:prstGeom prst="rect">
            <a:avLst/>
          </a:prstGeom>
          <a:noFill/>
          <a:ln w="9525">
            <a:noFill/>
            <a:miter lim="800000"/>
            <a:headEnd/>
            <a:tailEnd/>
          </a:ln>
        </p:spPr>
        <p:txBody>
          <a:bodyPr anchor="ctr"/>
          <a:lstStyle/>
          <a:p>
            <a:pPr algn="ctr" eaLnBrk="0" hangingPunct="0"/>
            <a:endParaRPr lang="en-US">
              <a:solidFill>
                <a:srgbClr val="5AAACE"/>
              </a:solidFill>
              <a:latin typeface="Arial" pitchFamily="34" charset="0"/>
            </a:endParaRPr>
          </a:p>
        </p:txBody>
      </p:sp>
      <p:sp>
        <p:nvSpPr>
          <p:cNvPr id="3" name="Rectangle 3"/>
          <p:cNvSpPr>
            <a:spLocks noGrp="1"/>
          </p:cNvSpPr>
          <p:nvPr/>
        </p:nvSpPr>
        <p:spPr bwMode="auto">
          <a:xfrm>
            <a:off x="457200" y="1143000"/>
            <a:ext cx="8229600" cy="4983163"/>
          </a:xfrm>
          <a:prstGeom prst="rect">
            <a:avLst/>
          </a:prstGeom>
          <a:noFill/>
          <a:ln w="9525">
            <a:noFill/>
            <a:miter lim="800000"/>
            <a:headEnd/>
            <a:tailEnd/>
          </a:ln>
        </p:spPr>
        <p:txBody>
          <a:bodyPr/>
          <a:lstStyle/>
          <a:p>
            <a:pPr marL="342900" indent="-342900" eaLnBrk="0" hangingPunct="0">
              <a:spcBef>
                <a:spcPct val="20000"/>
              </a:spcBef>
              <a:buFontTx/>
              <a:buChar char="•"/>
            </a:pPr>
            <a:endParaRPr lang="en-US" sz="3000">
              <a:solidFill>
                <a:srgbClr val="09003E"/>
              </a:solidFill>
              <a:latin typeface="Verdana" pitchFamily="34" charset="0"/>
            </a:endParaRPr>
          </a:p>
        </p:txBody>
      </p:sp>
    </p:spTree>
    <p:extLst>
      <p:ext uri="{BB962C8B-B14F-4D97-AF65-F5344CB8AC3E}">
        <p14:creationId xmlns:p14="http://schemas.microsoft.com/office/powerpoint/2010/main" val="314808810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3825"/>
            <a:ext cx="7772400" cy="1470025"/>
          </a:xfrm>
        </p:spPr>
        <p:txBody>
          <a:bodyPr/>
          <a:lstStyle>
            <a:lvl1pPr>
              <a:defRPr>
                <a:solidFill>
                  <a:srgbClr val="0B409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419600"/>
            <a:ext cx="6400800" cy="1752600"/>
          </a:xfrm>
        </p:spPr>
        <p:txBody>
          <a:bodyPr/>
          <a:lstStyle>
            <a:lvl1pPr marL="0" indent="0" algn="ctr">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0F07559F-B460-4081-B504-D9BAE62CBC3B}" type="slidenum">
              <a:rPr lang="en-US">
                <a:solidFill>
                  <a:prstClr val="black">
                    <a:tint val="75000"/>
                  </a:prstClr>
                </a:solidFill>
              </a:rPr>
              <a:pPr>
                <a:defRPr/>
              </a:pPr>
              <a:t>‹#›</a:t>
            </a:fld>
            <a:endParaRPr lang="en-US">
              <a:solidFill>
                <a:prstClr val="black">
                  <a:tint val="75000"/>
                </a:prstClr>
              </a:solidFill>
            </a:endParaRPr>
          </a:p>
        </p:txBody>
      </p:sp>
      <p:pic>
        <p:nvPicPr>
          <p:cNvPr id="11" name="Picture 2" descr="T:\Marketing and Print Templates-Materials\Logo\MAAETC-logo-color-4Web-4PPT.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86200" y="685800"/>
            <a:ext cx="13715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306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408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rgbClr val="C0000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51C76CC5-22A4-4AE5-BE33-E6B06D519986}" type="slidenum">
              <a:rPr lang="en-US"/>
              <a:pPr>
                <a:defRPr/>
              </a:pPr>
              <a:t>‹#›</a:t>
            </a:fld>
            <a:endParaRPr lang="en-US"/>
          </a:p>
        </p:txBody>
      </p:sp>
      <p:sp>
        <p:nvSpPr>
          <p:cNvPr id="10" name="Rectangle 9"/>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3886200" y="6675120"/>
            <a:ext cx="1380057"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AETC</a:t>
            </a:r>
          </a:p>
        </p:txBody>
      </p:sp>
    </p:spTree>
    <p:extLst>
      <p:ext uri="{BB962C8B-B14F-4D97-AF65-F5344CB8AC3E}">
        <p14:creationId xmlns:p14="http://schemas.microsoft.com/office/powerpoint/2010/main" val="27765627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3886200" y="6675120"/>
            <a:ext cx="1380057"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AETC</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solidFill>
                  <a:srgbClr val="C00000"/>
                </a:solidFill>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DEF5B0F6-9F81-44C9-AEB5-8F2734776804}" type="slidenum">
              <a:rPr lang="en-US"/>
              <a:pPr>
                <a:defRPr/>
              </a:pPr>
              <a:t>‹#›</a:t>
            </a:fld>
            <a:endParaRPr lang="en-US"/>
          </a:p>
        </p:txBody>
      </p:sp>
    </p:spTree>
    <p:extLst>
      <p:ext uri="{BB962C8B-B14F-4D97-AF65-F5344CB8AC3E}">
        <p14:creationId xmlns:p14="http://schemas.microsoft.com/office/powerpoint/2010/main" val="261369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3886200" y="6675120"/>
            <a:ext cx="1380057"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AETC</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spTree>
    <p:extLst>
      <p:ext uri="{BB962C8B-B14F-4D97-AF65-F5344CB8AC3E}">
        <p14:creationId xmlns:p14="http://schemas.microsoft.com/office/powerpoint/2010/main" val="3190455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bar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3886200" y="6675120"/>
            <a:ext cx="1380057"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AETC</a:t>
            </a:r>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spTree>
    <p:extLst>
      <p:ext uri="{BB962C8B-B14F-4D97-AF65-F5344CB8AC3E}">
        <p14:creationId xmlns:p14="http://schemas.microsoft.com/office/powerpoint/2010/main" val="634783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r>
              <a:rPr lang="sv-SE" smtClean="0"/>
              <a:t>Linda R. Frank, PhD, MSN, ACRN, FAAN</a:t>
            </a:r>
            <a:endParaRPr lang="en-US"/>
          </a:p>
        </p:txBody>
      </p:sp>
      <p:sp>
        <p:nvSpPr>
          <p:cNvPr id="4" name="Slide Number Placeholder 5"/>
          <p:cNvSpPr>
            <a:spLocks noGrp="1"/>
          </p:cNvSpPr>
          <p:nvPr>
            <p:ph type="sldNum" sz="quarter" idx="12"/>
          </p:nvPr>
        </p:nvSpPr>
        <p:spPr/>
        <p:txBody>
          <a:bodyPr/>
          <a:lstStyle>
            <a:lvl1pPr>
              <a:defRPr/>
            </a:lvl1pPr>
          </a:lstStyle>
          <a:p>
            <a:pPr>
              <a:defRPr/>
            </a:pPr>
            <a:fld id="{F279121A-1C2D-4520-9B96-59342874B0A6}" type="slidenum">
              <a:rPr lang="en-US"/>
              <a:pPr>
                <a:defRPr/>
              </a:pPr>
              <a:t>‹#›</a:t>
            </a:fld>
            <a:endParaRPr lang="en-US"/>
          </a:p>
        </p:txBody>
      </p:sp>
    </p:spTree>
    <p:extLst>
      <p:ext uri="{BB962C8B-B14F-4D97-AF65-F5344CB8AC3E}">
        <p14:creationId xmlns:p14="http://schemas.microsoft.com/office/powerpoint/2010/main" val="1110798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3886200" y="6675120"/>
            <a:ext cx="1380057"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AETC</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C765A441-70E2-41FD-8AA0-C4E0DFB2B97E}" type="slidenum">
              <a:rPr lang="en-US"/>
              <a:pPr>
                <a:defRPr/>
              </a:pPr>
              <a:t>‹#›</a:t>
            </a:fld>
            <a:endParaRPr lang="en-US"/>
          </a:p>
        </p:txBody>
      </p:sp>
    </p:spTree>
    <p:extLst>
      <p:ext uri="{BB962C8B-B14F-4D97-AF65-F5344CB8AC3E}">
        <p14:creationId xmlns:p14="http://schemas.microsoft.com/office/powerpoint/2010/main" val="2456710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3886200" y="6675120"/>
            <a:ext cx="1380057"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AETC</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C7C4BD7D-D6D9-4C31-9806-68DFA598F3B8}" type="slidenum">
              <a:rPr lang="en-US"/>
              <a:pPr>
                <a:defRPr/>
              </a:pPr>
              <a:t>‹#›</a:t>
            </a:fld>
            <a:endParaRPr lang="en-US"/>
          </a:p>
        </p:txBody>
      </p:sp>
    </p:spTree>
    <p:extLst>
      <p:ext uri="{BB962C8B-B14F-4D97-AF65-F5344CB8AC3E}">
        <p14:creationId xmlns:p14="http://schemas.microsoft.com/office/powerpoint/2010/main" val="119873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0" y="6629400"/>
            <a:ext cx="9144000" cy="237066"/>
          </a:xfrm>
          <a:prstGeom prst="rect">
            <a:avLst/>
          </a:prstGeom>
          <a:solidFill>
            <a:srgbClr val="B3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3886200" y="6675119"/>
            <a:ext cx="1380058" cy="276999"/>
          </a:xfrm>
          <a:prstGeom prst="rect">
            <a:avLst/>
          </a:prstGeom>
        </p:spPr>
        <p:txBody>
          <a:bodyPr wrap="none">
            <a:spAutoFit/>
          </a:bodyPr>
          <a:lstStyle/>
          <a:p>
            <a:pPr algn="ctr"/>
            <a:r>
              <a:rPr lang="en-US" baseline="30000" dirty="0" smtClean="0">
                <a:solidFill>
                  <a:srgbClr val="C00000"/>
                </a:solidFill>
              </a:rPr>
              <a:t>MidAtlantic AETC</a:t>
            </a:r>
          </a:p>
        </p:txBody>
      </p:sp>
      <p:sp>
        <p:nvSpPr>
          <p:cNvPr id="2" name="Title 1"/>
          <p:cNvSpPr>
            <a:spLocks noGrp="1"/>
          </p:cNvSpPr>
          <p:nvPr>
            <p:ph type="title"/>
          </p:nvPr>
        </p:nvSpPr>
        <p:spPr/>
        <p:txBody>
          <a:bodyPr/>
          <a:lstStyle>
            <a:lvl1pPr>
              <a:defRPr>
                <a:solidFill>
                  <a:srgbClr val="EBC9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a:solidFill>
                  <a:schemeClr val="bg1"/>
                </a:solidFill>
              </a:defRPr>
            </a:lvl1pPr>
            <a:lvl2pPr>
              <a:defRPr>
                <a:solidFill>
                  <a:srgbClr val="EBC90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51C76CC5-22A4-4AE5-BE33-E6B06D5199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00148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93F6F1-7C3C-40F5-A1B3-9BB9FD4D15A8}" type="slidenum">
              <a:rPr lang="en-US"/>
              <a:pPr>
                <a:defRPr/>
              </a:pPr>
              <a:t>‹#›</a:t>
            </a:fld>
            <a:endParaRPr lang="en-US"/>
          </a:p>
        </p:txBody>
      </p:sp>
    </p:spTree>
    <p:extLst>
      <p:ext uri="{BB962C8B-B14F-4D97-AF65-F5344CB8AC3E}">
        <p14:creationId xmlns:p14="http://schemas.microsoft.com/office/powerpoint/2010/main" val="2033303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B3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3886200" y="6675119"/>
            <a:ext cx="1380058" cy="276999"/>
          </a:xfrm>
          <a:prstGeom prst="rect">
            <a:avLst/>
          </a:prstGeom>
        </p:spPr>
        <p:txBody>
          <a:bodyPr wrap="none">
            <a:spAutoFit/>
          </a:bodyPr>
          <a:lstStyle/>
          <a:p>
            <a:pPr algn="ctr"/>
            <a:r>
              <a:rPr lang="en-US" baseline="30000" dirty="0" smtClean="0">
                <a:solidFill>
                  <a:srgbClr val="C00000"/>
                </a:solidFill>
              </a:rPr>
              <a:t>MidAtlantic AETC</a:t>
            </a:r>
          </a:p>
        </p:txBody>
      </p:sp>
      <p:pic>
        <p:nvPicPr>
          <p:cNvPr id="13"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800"/>
            </a:lvl1pPr>
            <a:lvl2pPr>
              <a:defRPr sz="2400">
                <a:solidFill>
                  <a:srgbClr val="EBC900"/>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DEF5B0F6-9F81-44C9-AEB5-8F2734776804}" type="slidenum">
              <a:rPr lang="en-US"/>
              <a:pPr>
                <a:defRPr/>
              </a:pPr>
              <a:t>‹#›</a:t>
            </a:fld>
            <a:endParaRPr lang="en-US"/>
          </a:p>
        </p:txBody>
      </p:sp>
    </p:spTree>
    <p:extLst>
      <p:ext uri="{BB962C8B-B14F-4D97-AF65-F5344CB8AC3E}">
        <p14:creationId xmlns:p14="http://schemas.microsoft.com/office/powerpoint/2010/main" val="123841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Rectangle 15"/>
          <p:cNvSpPr/>
          <p:nvPr userDrawn="1"/>
        </p:nvSpPr>
        <p:spPr>
          <a:xfrm>
            <a:off x="0" y="6629400"/>
            <a:ext cx="9144000" cy="237066"/>
          </a:xfrm>
          <a:prstGeom prst="rect">
            <a:avLst/>
          </a:prstGeom>
          <a:solidFill>
            <a:srgbClr val="B3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3886200" y="6675119"/>
            <a:ext cx="1380058" cy="276999"/>
          </a:xfrm>
          <a:prstGeom prst="rect">
            <a:avLst/>
          </a:prstGeom>
        </p:spPr>
        <p:txBody>
          <a:bodyPr wrap="none">
            <a:spAutoFit/>
          </a:bodyPr>
          <a:lstStyle/>
          <a:p>
            <a:pPr algn="ctr"/>
            <a:r>
              <a:rPr lang="en-US" baseline="30000" dirty="0" smtClean="0">
                <a:solidFill>
                  <a:srgbClr val="C00000"/>
                </a:solidFill>
              </a:rPr>
              <a:t>MidAtlantic AETC</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DEF5B0F6-9F81-44C9-AEB5-8F273477680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27429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ar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B3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3886200" y="6675119"/>
            <a:ext cx="1380058" cy="276999"/>
          </a:xfrm>
          <a:prstGeom prst="rect">
            <a:avLst/>
          </a:prstGeom>
        </p:spPr>
        <p:txBody>
          <a:bodyPr wrap="none">
            <a:spAutoFit/>
          </a:bodyPr>
          <a:lstStyle/>
          <a:p>
            <a:pPr algn="ctr"/>
            <a:r>
              <a:rPr lang="en-US" baseline="30000" dirty="0" smtClean="0">
                <a:solidFill>
                  <a:srgbClr val="C00000"/>
                </a:solidFill>
              </a:rPr>
              <a:t>MidAtlantic AETC</a:t>
            </a:r>
          </a:p>
        </p:txBody>
      </p:sp>
      <p:pic>
        <p:nvPicPr>
          <p:cNvPr id="15"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24142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279121A-1C2D-4520-9B96-59342874B0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1818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B3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3886200" y="6675119"/>
            <a:ext cx="1380058" cy="276999"/>
          </a:xfrm>
          <a:prstGeom prst="rect">
            <a:avLst/>
          </a:prstGeom>
        </p:spPr>
        <p:txBody>
          <a:bodyPr wrap="none">
            <a:spAutoFit/>
          </a:bodyPr>
          <a:lstStyle/>
          <a:p>
            <a:pPr algn="ctr"/>
            <a:r>
              <a:rPr lang="en-US" baseline="30000" dirty="0" smtClean="0">
                <a:solidFill>
                  <a:srgbClr val="C00000"/>
                </a:solidFill>
              </a:rPr>
              <a:t>MidAtlantic AETC</a:t>
            </a:r>
          </a:p>
        </p:txBody>
      </p:sp>
      <p:pic>
        <p:nvPicPr>
          <p:cNvPr id="15"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C765A441-70E2-41FD-8AA0-C4E0DFB2B9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60749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userDrawn="1"/>
        </p:nvSpPr>
        <p:spPr>
          <a:xfrm>
            <a:off x="0" y="6629400"/>
            <a:ext cx="9144000" cy="237066"/>
          </a:xfrm>
          <a:prstGeom prst="rect">
            <a:avLst/>
          </a:prstGeom>
          <a:solidFill>
            <a:srgbClr val="B3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3886200" y="6675119"/>
            <a:ext cx="1380058" cy="276999"/>
          </a:xfrm>
          <a:prstGeom prst="rect">
            <a:avLst/>
          </a:prstGeom>
        </p:spPr>
        <p:txBody>
          <a:bodyPr wrap="none">
            <a:spAutoFit/>
          </a:bodyPr>
          <a:lstStyle/>
          <a:p>
            <a:pPr algn="ctr"/>
            <a:r>
              <a:rPr lang="en-US" baseline="30000" dirty="0" smtClean="0">
                <a:solidFill>
                  <a:srgbClr val="C00000"/>
                </a:solidFill>
              </a:rPr>
              <a:t>MidAtlantic AETC</a:t>
            </a:r>
          </a:p>
        </p:txBody>
      </p:sp>
      <p:pic>
        <p:nvPicPr>
          <p:cNvPr id="14"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C7C4BD7D-D6D9-4C31-9806-68DFA598F3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86919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93F6F1-7C3C-40F5-A1B3-9BB9FD4D15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72711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B4094"/>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762000" y="6248400"/>
            <a:ext cx="792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580894229"/>
      </p:ext>
    </p:extLst>
  </p:cSld>
  <p:clrMap bg1="lt1" tx1="dk1" bg2="lt2" tx2="dk2" accent1="accent1" accent2="accent2" accent3="accent3" accent4="accent4" accent5="accent5" accent6="accent6" hlink="hlink" folHlink="folHlink"/>
  <p:sldLayoutIdLst>
    <p:sldLayoutId id="2147483718" r:id="rId1"/>
    <p:sldLayoutId id="2147483728" r:id="rId2"/>
    <p:sldLayoutId id="2147483738" r:id="rId3"/>
    <p:sldLayoutId id="2147483729" r:id="rId4"/>
    <p:sldLayoutId id="2147483731" r:id="rId5"/>
    <p:sldLayoutId id="2147483732" r:id="rId6"/>
    <p:sldLayoutId id="2147483733" r:id="rId7"/>
    <p:sldLayoutId id="2147483734" r:id="rId8"/>
    <p:sldLayoutId id="2147483735" r:id="rId9"/>
    <p:sldLayoutId id="2147483740" r:id="rId10"/>
    <p:sldLayoutId id="2147483741" r:id="rId11"/>
  </p:sldLayoutIdLst>
  <p:timing>
    <p:tnLst>
      <p:par>
        <p:cTn id="1" dur="indefinite" restart="never" nodeType="tmRoot"/>
      </p:par>
    </p:tnLst>
  </p:timing>
  <p:hf hdr="0" dt="0"/>
  <p:txStyles>
    <p:titleStyle>
      <a:lvl1pPr algn="ctr" rtl="0" eaLnBrk="0" fontAlgn="base" hangingPunct="0">
        <a:spcBef>
          <a:spcPct val="0"/>
        </a:spcBef>
        <a:spcAft>
          <a:spcPct val="0"/>
        </a:spcAft>
        <a:defRPr sz="3600" kern="1200">
          <a:solidFill>
            <a:srgbClr val="EBC900"/>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C00000"/>
          </a:solidFill>
          <a:latin typeface="Arial" charset="0"/>
          <a:cs typeface="Arial" charset="0"/>
        </a:defRPr>
      </a:lvl2pPr>
      <a:lvl3pPr algn="ctr" rtl="0" eaLnBrk="0" fontAlgn="base" hangingPunct="0">
        <a:spcBef>
          <a:spcPct val="0"/>
        </a:spcBef>
        <a:spcAft>
          <a:spcPct val="0"/>
        </a:spcAft>
        <a:defRPr sz="4400">
          <a:solidFill>
            <a:srgbClr val="C00000"/>
          </a:solidFill>
          <a:latin typeface="Arial" charset="0"/>
          <a:cs typeface="Arial" charset="0"/>
        </a:defRPr>
      </a:lvl3pPr>
      <a:lvl4pPr algn="ctr" rtl="0" eaLnBrk="0" fontAlgn="base" hangingPunct="0">
        <a:spcBef>
          <a:spcPct val="0"/>
        </a:spcBef>
        <a:spcAft>
          <a:spcPct val="0"/>
        </a:spcAft>
        <a:defRPr sz="4400">
          <a:solidFill>
            <a:srgbClr val="C00000"/>
          </a:solidFill>
          <a:latin typeface="Arial" charset="0"/>
          <a:cs typeface="Arial" charset="0"/>
        </a:defRPr>
      </a:lvl4pPr>
      <a:lvl5pPr algn="ctr" rtl="0" eaLnBrk="0" fontAlgn="base" hangingPunct="0">
        <a:spcBef>
          <a:spcPct val="0"/>
        </a:spcBef>
        <a:spcAft>
          <a:spcPct val="0"/>
        </a:spcAft>
        <a:defRPr sz="4400">
          <a:solidFill>
            <a:srgbClr val="C00000"/>
          </a:solidFill>
          <a:latin typeface="Arial" charset="0"/>
          <a:cs typeface="Arial" charset="0"/>
        </a:defRPr>
      </a:lvl5pPr>
      <a:lvl6pPr marL="457200" algn="ctr" rtl="0" fontAlgn="base">
        <a:spcBef>
          <a:spcPct val="0"/>
        </a:spcBef>
        <a:spcAft>
          <a:spcPct val="0"/>
        </a:spcAft>
        <a:defRPr sz="4400">
          <a:solidFill>
            <a:srgbClr val="C00000"/>
          </a:solidFill>
          <a:latin typeface="Arial" charset="0"/>
          <a:cs typeface="Arial" charset="0"/>
        </a:defRPr>
      </a:lvl6pPr>
      <a:lvl7pPr marL="914400" algn="ctr" rtl="0" fontAlgn="base">
        <a:spcBef>
          <a:spcPct val="0"/>
        </a:spcBef>
        <a:spcAft>
          <a:spcPct val="0"/>
        </a:spcAft>
        <a:defRPr sz="4400">
          <a:solidFill>
            <a:srgbClr val="C00000"/>
          </a:solidFill>
          <a:latin typeface="Arial" charset="0"/>
          <a:cs typeface="Arial" charset="0"/>
        </a:defRPr>
      </a:lvl7pPr>
      <a:lvl8pPr marL="1371600" algn="ctr" rtl="0" fontAlgn="base">
        <a:spcBef>
          <a:spcPct val="0"/>
        </a:spcBef>
        <a:spcAft>
          <a:spcPct val="0"/>
        </a:spcAft>
        <a:defRPr sz="4400">
          <a:solidFill>
            <a:srgbClr val="C00000"/>
          </a:solidFill>
          <a:latin typeface="Arial" charset="0"/>
          <a:cs typeface="Arial" charset="0"/>
        </a:defRPr>
      </a:lvl8pPr>
      <a:lvl9pPr marL="1828800" algn="ctr" rtl="0" fontAlgn="base">
        <a:spcBef>
          <a:spcPct val="0"/>
        </a:spcBef>
        <a:spcAft>
          <a:spcPct val="0"/>
        </a:spcAft>
        <a:defRPr sz="4400">
          <a:solidFill>
            <a:srgbClr val="C0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EBC90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1DEF8"/>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762000" y="6172200"/>
            <a:ext cx="792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19" r:id="rId2"/>
    <p:sldLayoutId id="2147483721" r:id="rId3"/>
    <p:sldLayoutId id="2147483723" r:id="rId4"/>
    <p:sldLayoutId id="2147483739" r:id="rId5"/>
    <p:sldLayoutId id="2147483716" r:id="rId6"/>
    <p:sldLayoutId id="2147483724" r:id="rId7"/>
    <p:sldLayoutId id="2147483725" r:id="rId8"/>
    <p:sldLayoutId id="2147483717" r:id="rId9"/>
  </p:sldLayoutIdLst>
  <p:timing>
    <p:tnLst>
      <p:par>
        <p:cTn id="1" dur="indefinite" restart="never" nodeType="tmRoot"/>
      </p:par>
    </p:tnLst>
  </p:timing>
  <p:hf hdr="0" dt="0"/>
  <p:txStyles>
    <p:titleStyle>
      <a:lvl1pPr algn="ctr" rtl="0" eaLnBrk="0" fontAlgn="base" hangingPunct="0">
        <a:spcBef>
          <a:spcPct val="0"/>
        </a:spcBef>
        <a:spcAft>
          <a:spcPct val="0"/>
        </a:spcAft>
        <a:defRPr sz="3600" kern="1200">
          <a:solidFill>
            <a:srgbClr val="25408F"/>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C00000"/>
          </a:solidFill>
          <a:latin typeface="Arial" charset="0"/>
          <a:cs typeface="Arial" charset="0"/>
        </a:defRPr>
      </a:lvl2pPr>
      <a:lvl3pPr algn="ctr" rtl="0" eaLnBrk="0" fontAlgn="base" hangingPunct="0">
        <a:spcBef>
          <a:spcPct val="0"/>
        </a:spcBef>
        <a:spcAft>
          <a:spcPct val="0"/>
        </a:spcAft>
        <a:defRPr sz="4400">
          <a:solidFill>
            <a:srgbClr val="C00000"/>
          </a:solidFill>
          <a:latin typeface="Arial" charset="0"/>
          <a:cs typeface="Arial" charset="0"/>
        </a:defRPr>
      </a:lvl3pPr>
      <a:lvl4pPr algn="ctr" rtl="0" eaLnBrk="0" fontAlgn="base" hangingPunct="0">
        <a:spcBef>
          <a:spcPct val="0"/>
        </a:spcBef>
        <a:spcAft>
          <a:spcPct val="0"/>
        </a:spcAft>
        <a:defRPr sz="4400">
          <a:solidFill>
            <a:srgbClr val="C00000"/>
          </a:solidFill>
          <a:latin typeface="Arial" charset="0"/>
          <a:cs typeface="Arial" charset="0"/>
        </a:defRPr>
      </a:lvl4pPr>
      <a:lvl5pPr algn="ctr" rtl="0" eaLnBrk="0" fontAlgn="base" hangingPunct="0">
        <a:spcBef>
          <a:spcPct val="0"/>
        </a:spcBef>
        <a:spcAft>
          <a:spcPct val="0"/>
        </a:spcAft>
        <a:defRPr sz="4400">
          <a:solidFill>
            <a:srgbClr val="C00000"/>
          </a:solidFill>
          <a:latin typeface="Arial" charset="0"/>
          <a:cs typeface="Arial" charset="0"/>
        </a:defRPr>
      </a:lvl5pPr>
      <a:lvl6pPr marL="457200" algn="ctr" rtl="0" fontAlgn="base">
        <a:spcBef>
          <a:spcPct val="0"/>
        </a:spcBef>
        <a:spcAft>
          <a:spcPct val="0"/>
        </a:spcAft>
        <a:defRPr sz="4400">
          <a:solidFill>
            <a:srgbClr val="C00000"/>
          </a:solidFill>
          <a:latin typeface="Arial" charset="0"/>
          <a:cs typeface="Arial" charset="0"/>
        </a:defRPr>
      </a:lvl6pPr>
      <a:lvl7pPr marL="914400" algn="ctr" rtl="0" fontAlgn="base">
        <a:spcBef>
          <a:spcPct val="0"/>
        </a:spcBef>
        <a:spcAft>
          <a:spcPct val="0"/>
        </a:spcAft>
        <a:defRPr sz="4400">
          <a:solidFill>
            <a:srgbClr val="C00000"/>
          </a:solidFill>
          <a:latin typeface="Arial" charset="0"/>
          <a:cs typeface="Arial" charset="0"/>
        </a:defRPr>
      </a:lvl7pPr>
      <a:lvl8pPr marL="1371600" algn="ctr" rtl="0" fontAlgn="base">
        <a:spcBef>
          <a:spcPct val="0"/>
        </a:spcBef>
        <a:spcAft>
          <a:spcPct val="0"/>
        </a:spcAft>
        <a:defRPr sz="4400">
          <a:solidFill>
            <a:srgbClr val="C00000"/>
          </a:solidFill>
          <a:latin typeface="Arial" charset="0"/>
          <a:cs typeface="Arial" charset="0"/>
        </a:defRPr>
      </a:lvl8pPr>
      <a:lvl9pPr marL="1828800" algn="ctr" rtl="0" fontAlgn="base">
        <a:spcBef>
          <a:spcPct val="0"/>
        </a:spcBef>
        <a:spcAft>
          <a:spcPct val="0"/>
        </a:spcAft>
        <a:defRPr sz="4400">
          <a:solidFill>
            <a:srgbClr val="C0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C0000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rgbClr val="25408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hyperlink" Target="https://www.niaid.nih.gov/news-events/first-new-hiv-vaccine-efficacy-study-seven-years-has-begu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avert.org/professionals/hiv-science/developing-vaccine" TargetMode="External"/><Relationship Id="rId4" Type="http://schemas.openxmlformats.org/officeDocument/2006/relationships/hyperlink" Target="https://qz.com/1037207/johnson-and-johnson-jnj-developed-an-hiv-vaccine-that-may-protect-against-multiple-strains-at-onc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avert.org/professionals/hiv-science/developing-vaccin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nih.gov/news-events/news-releases/most-women-use-vaginal-ring-hiv-prevention-open-label-stud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thelancet.com/journals/lanhiv/article/PIIS2352-3018(17)30183-2/fulltext?elsca1=eto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tart.truvada.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www.medscape.com/viewarticle/837919"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nccc.ucsf.edu/hiv_clinical_resources/pepline_guidances_for_occupational_exposures/" TargetMode="External"/><Relationship Id="rId3" Type="http://schemas.openxmlformats.org/officeDocument/2006/relationships/slideLayout" Target="../slideLayouts/slideLayout10.xml"/><Relationship Id="rId7" Type="http://schemas.openxmlformats.org/officeDocument/2006/relationships/image" Target="../media/image26.png"/><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www.ucsf.edu/hivcntr/services.html" TargetMode="External"/><Relationship Id="rId4" Type="http://schemas.openxmlformats.org/officeDocument/2006/relationships/notesSlide" Target="../notesSlides/notesSlide34.xml"/><Relationship Id="rId9" Type="http://schemas.openxmlformats.org/officeDocument/2006/relationships/hyperlink" Target="http://pepline.uscf.edu/pepline"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7.gif"/></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9.png"/><Relationship Id="rId4" Type="http://schemas.openxmlformats.org/officeDocument/2006/relationships/hyperlink" Target="http://www.livescience.com/18661-14-common-condom-errors.html"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hiv.gov/federal-response/ending-the-hiv-epidemic/overview"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www.amazon.com/Trust-Dam-Pack-Vanilla/product-reviews/B000H3A9KQ/ref=pd_lpo_sbs_121_cr_0?ie=UTF8&amp;refRID=YDEGWNGP796CFPFWRF7K" TargetMode="External"/><Relationship Id="rId3" Type="http://schemas.openxmlformats.org/officeDocument/2006/relationships/hyperlink" Target="https://www.ebay.com/p/2-Trust-Flavored-Oral-Sex-Latex-Dental-Dam-Condom-Sheet-Barrier-Strawberry/1200006546?thm=1000" TargetMode="External"/><Relationship Id="rId7" Type="http://schemas.openxmlformats.org/officeDocument/2006/relationships/hyperlink" Target="https://www.amazon.com/Trust-Dam-Pack-Vanilla/dp/B000H3A9KQ/ref=pd_lpo_sbs_121_t_0?_encoding=UTF8&amp;psc=1&amp;refRID=YDEGWNGP796CFPFWRF7K" TargetMode="External"/><Relationship Id="rId2" Type="http://schemas.openxmlformats.org/officeDocument/2006/relationships/hyperlink" Target="http://www.ebay.com/itm/2-for-1-Trustex-Flavored-Oral-Sex-Latex-Dental-Dam-Condom-Sheet-Strawberry-/200883128638?epid=1200006546&amp;hash=item2ec591493e:g:GBwAAOSwI4BZrY0~"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s://www.amazon.com/Trust-Dam-Pack-Vanilla/dp/B000H3A9KQ/ref=pd_lpo_sbs_121_img_0?_encoding=UTF8&amp;psc=1&amp;refRID=YDEGWNGP796CFPFWRF7K" TargetMode="External"/><Relationship Id="rId4" Type="http://schemas.openxmlformats.org/officeDocument/2006/relationships/image" Target="../media/image35.jpeg"/><Relationship Id="rId9" Type="http://schemas.openxmlformats.org/officeDocument/2006/relationships/hyperlink" Target="https://www.amazon.com/gp/offer-listing/B000H3A9KQ/ref=pd_lpo_sbs_121_t_0?ie=UTF8&amp;refRID=YDEGWNGP796CFPFWRF7K"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2.vml"/><Relationship Id="rId6" Type="http://schemas.openxmlformats.org/officeDocument/2006/relationships/image" Target="../media/image37.png"/><Relationship Id="rId5" Type="http://schemas.openxmlformats.org/officeDocument/2006/relationships/oleObject" Target="../embeddings/oleObject2.bin"/><Relationship Id="rId4" Type="http://schemas.openxmlformats.org/officeDocument/2006/relationships/notesSlide" Target="../notesSlides/notesSlide4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C000"/>
                </a:solidFill>
              </a:rPr>
              <a:t>The Latest in HIV Prevention</a:t>
            </a:r>
            <a:endParaRPr lang="en-US" dirty="0">
              <a:solidFill>
                <a:srgbClr val="FFC000"/>
              </a:solidFill>
            </a:endParaRPr>
          </a:p>
        </p:txBody>
      </p:sp>
      <p:sp>
        <p:nvSpPr>
          <p:cNvPr id="3" name="Subtitle 2"/>
          <p:cNvSpPr>
            <a:spLocks noGrp="1"/>
          </p:cNvSpPr>
          <p:nvPr>
            <p:ph type="subTitle" idx="1"/>
          </p:nvPr>
        </p:nvSpPr>
        <p:spPr/>
        <p:txBody>
          <a:bodyPr/>
          <a:lstStyle/>
          <a:p>
            <a:r>
              <a:rPr lang="en-US" sz="3200" dirty="0" smtClean="0"/>
              <a:t>Jeannette Southerly, BSN, RN, ACRN</a:t>
            </a:r>
            <a:endParaRPr lang="en-US" sz="3200" dirty="0"/>
          </a:p>
        </p:txBody>
      </p:sp>
      <p:sp>
        <p:nvSpPr>
          <p:cNvPr id="5" name="Slide Number Placeholder 4"/>
          <p:cNvSpPr>
            <a:spLocks noGrp="1"/>
          </p:cNvSpPr>
          <p:nvPr>
            <p:ph type="sldNum" sz="quarter" idx="12"/>
          </p:nvPr>
        </p:nvSpPr>
        <p:spPr/>
        <p:txBody>
          <a:bodyPr/>
          <a:lstStyle/>
          <a:p>
            <a:pPr>
              <a:defRPr/>
            </a:pPr>
            <a:fld id="{0F07559F-B460-4081-B504-D9BAE62CBC3B}" type="slidenum">
              <a:rPr lang="en-US" smtClean="0"/>
              <a:pPr>
                <a:defRPr/>
              </a:pPr>
              <a:t>1</a:t>
            </a:fld>
            <a:endParaRPr lang="en-US"/>
          </a:p>
        </p:txBody>
      </p:sp>
    </p:spTree>
    <p:extLst>
      <p:ext uri="{BB962C8B-B14F-4D97-AF65-F5344CB8AC3E}">
        <p14:creationId xmlns:p14="http://schemas.microsoft.com/office/powerpoint/2010/main" val="1281054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004887"/>
          </a:xfrm>
        </p:spPr>
        <p:txBody>
          <a:bodyPr>
            <a:normAutofit/>
          </a:bodyPr>
          <a:lstStyle/>
          <a:p>
            <a:r>
              <a:rPr lang="en-US" dirty="0" smtClean="0">
                <a:solidFill>
                  <a:srgbClr val="FFC000"/>
                </a:solidFill>
              </a:rPr>
              <a:t>Notification of Partners</a:t>
            </a:r>
            <a:endParaRPr lang="en-US" dirty="0">
              <a:solidFill>
                <a:srgbClr val="FFC000"/>
              </a:solidFill>
            </a:endParaRPr>
          </a:p>
        </p:txBody>
      </p:sp>
      <p:sp>
        <p:nvSpPr>
          <p:cNvPr id="3" name="Content Placeholder 2"/>
          <p:cNvSpPr>
            <a:spLocks noGrp="1"/>
          </p:cNvSpPr>
          <p:nvPr>
            <p:ph idx="1"/>
          </p:nvPr>
        </p:nvSpPr>
        <p:spPr>
          <a:xfrm>
            <a:off x="381000" y="1371600"/>
            <a:ext cx="8534400" cy="4754563"/>
          </a:xfrm>
        </p:spPr>
        <p:txBody>
          <a:bodyPr>
            <a:normAutofit/>
          </a:bodyPr>
          <a:lstStyle/>
          <a:p>
            <a:pPr>
              <a:buClr>
                <a:schemeClr val="bg1"/>
              </a:buClr>
              <a:buFont typeface="Arial" panose="020B0604020202020204" pitchFamily="34" charset="0"/>
              <a:buChar char="•"/>
            </a:pPr>
            <a:r>
              <a:rPr lang="en-US" b="1" dirty="0"/>
              <a:t>Provider </a:t>
            </a:r>
            <a:r>
              <a:rPr lang="en-US" b="1" dirty="0" smtClean="0"/>
              <a:t>referral: </a:t>
            </a:r>
            <a:r>
              <a:rPr lang="en-US" dirty="0" smtClean="0"/>
              <a:t>your </a:t>
            </a:r>
            <a:r>
              <a:rPr lang="en-US" dirty="0"/>
              <a:t>healthcare provider notifies your partner(s) for you</a:t>
            </a:r>
            <a:r>
              <a:rPr lang="en-US" dirty="0" smtClean="0"/>
              <a:t>.</a:t>
            </a:r>
          </a:p>
          <a:p>
            <a:pPr>
              <a:buClr>
                <a:schemeClr val="bg1"/>
              </a:buClr>
              <a:buFont typeface="Arial" panose="020B0604020202020204" pitchFamily="34" charset="0"/>
              <a:buChar char="•"/>
            </a:pPr>
            <a:endParaRPr lang="en-US" sz="1000" dirty="0"/>
          </a:p>
          <a:p>
            <a:pPr>
              <a:buClr>
                <a:schemeClr val="bg1"/>
              </a:buClr>
              <a:buFont typeface="Arial" panose="020B0604020202020204" pitchFamily="34" charset="0"/>
              <a:buChar char="•"/>
            </a:pPr>
            <a:r>
              <a:rPr lang="en-US" b="1" dirty="0" smtClean="0"/>
              <a:t>Self-referral: </a:t>
            </a:r>
            <a:r>
              <a:rPr lang="en-US" dirty="0" smtClean="0"/>
              <a:t>you </a:t>
            </a:r>
            <a:r>
              <a:rPr lang="en-US" dirty="0"/>
              <a:t>notify your partner(s) yourself</a:t>
            </a:r>
            <a:r>
              <a:rPr lang="en-US" dirty="0" smtClean="0"/>
              <a:t>.</a:t>
            </a:r>
          </a:p>
          <a:p>
            <a:pPr>
              <a:buClr>
                <a:schemeClr val="bg1"/>
              </a:buClr>
              <a:buFont typeface="Arial" panose="020B0604020202020204" pitchFamily="34" charset="0"/>
              <a:buChar char="•"/>
            </a:pPr>
            <a:endParaRPr lang="en-US" sz="1000" dirty="0"/>
          </a:p>
          <a:p>
            <a:pPr>
              <a:buClr>
                <a:schemeClr val="bg1"/>
              </a:buClr>
              <a:buFont typeface="Arial" panose="020B0604020202020204" pitchFamily="34" charset="0"/>
              <a:buChar char="•"/>
            </a:pPr>
            <a:r>
              <a:rPr lang="en-US" b="1" dirty="0"/>
              <a:t>Contract </a:t>
            </a:r>
            <a:r>
              <a:rPr lang="en-US" b="1" dirty="0" smtClean="0"/>
              <a:t>referral: </a:t>
            </a:r>
            <a:r>
              <a:rPr lang="en-US" dirty="0"/>
              <a:t> </a:t>
            </a:r>
            <a:r>
              <a:rPr lang="en-US" dirty="0" smtClean="0"/>
              <a:t>you </a:t>
            </a:r>
            <a:r>
              <a:rPr lang="en-US" dirty="0"/>
              <a:t>make a “contract” to notify your partner(s) by a particular date. If, by the contract date, your partners have not come in for counseling and testing, the health department will contact them</a:t>
            </a:r>
            <a:r>
              <a:rPr lang="en-US" dirty="0" smtClean="0"/>
              <a:t>.</a:t>
            </a:r>
          </a:p>
          <a:p>
            <a:pPr>
              <a:buClr>
                <a:schemeClr val="bg1"/>
              </a:buClr>
              <a:buFont typeface="Arial" panose="020B0604020202020204" pitchFamily="34" charset="0"/>
              <a:buChar char="•"/>
            </a:pPr>
            <a:endParaRPr lang="en-US" sz="1000" dirty="0"/>
          </a:p>
          <a:p>
            <a:pPr>
              <a:buClr>
                <a:schemeClr val="bg1"/>
              </a:buClr>
              <a:buFont typeface="Arial" panose="020B0604020202020204" pitchFamily="34" charset="0"/>
              <a:buChar char="•"/>
            </a:pPr>
            <a:r>
              <a:rPr lang="en-US" b="1" dirty="0"/>
              <a:t>Dual </a:t>
            </a:r>
            <a:r>
              <a:rPr lang="en-US" b="1" dirty="0" smtClean="0"/>
              <a:t>referral: </a:t>
            </a:r>
            <a:r>
              <a:rPr lang="en-US" dirty="0" smtClean="0"/>
              <a:t>you </a:t>
            </a:r>
            <a:r>
              <a:rPr lang="en-US" dirty="0"/>
              <a:t>and the health department will notify your partner(s) together.</a:t>
            </a:r>
          </a:p>
          <a:p>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https://www.aids.gov/hiv-aids-basics/just-diagnosed-with-hiv-aids/talking-about-your-status/sexual-partners/</a:t>
            </a:r>
            <a:endParaRPr lang="en-US" dirty="0">
              <a:solidFill>
                <a:prstClr val="black">
                  <a:tint val="75000"/>
                </a:prstClr>
              </a:solidFill>
            </a:endParaRPr>
          </a:p>
        </p:txBody>
      </p:sp>
    </p:spTree>
    <p:extLst>
      <p:ext uri="{BB962C8B-B14F-4D97-AF65-F5344CB8AC3E}">
        <p14:creationId xmlns:p14="http://schemas.microsoft.com/office/powerpoint/2010/main" val="119346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1026"/>
          <p:cNvSpPr>
            <a:spLocks noGrp="1" noChangeArrowheads="1"/>
          </p:cNvSpPr>
          <p:nvPr>
            <p:ph type="title" idx="4294967295"/>
          </p:nvPr>
        </p:nvSpPr>
        <p:spPr>
          <a:xfrm>
            <a:off x="685800" y="2057400"/>
            <a:ext cx="7467600" cy="1143000"/>
          </a:xfrm>
        </p:spPr>
        <p:txBody>
          <a:bodyPr>
            <a:noAutofit/>
          </a:bodyPr>
          <a:lstStyle/>
          <a:p>
            <a:pPr algn="ctr" eaLnBrk="1" hangingPunct="1"/>
            <a:r>
              <a:rPr lang="en-US" sz="3600" dirty="0">
                <a:solidFill>
                  <a:srgbClr val="FFC000"/>
                </a:solidFill>
              </a:rPr>
              <a:t>Biomedical Methods to Prevent HIV Transmission</a:t>
            </a:r>
          </a:p>
        </p:txBody>
      </p:sp>
    </p:spTree>
    <p:custDataLst>
      <p:tags r:id="rId1"/>
    </p:custDataLst>
    <p:extLst>
      <p:ext uri="{BB962C8B-B14F-4D97-AF65-F5344CB8AC3E}">
        <p14:creationId xmlns:p14="http://schemas.microsoft.com/office/powerpoint/2010/main" val="250599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0731"/>
          </a:xfrm>
        </p:spPr>
        <p:txBody>
          <a:bodyPr/>
          <a:lstStyle/>
          <a:p>
            <a:r>
              <a:rPr lang="en-US" sz="3200" dirty="0" smtClean="0">
                <a:solidFill>
                  <a:srgbClr val="FFC000"/>
                </a:solidFill>
              </a:rPr>
              <a:t>Vaccine</a:t>
            </a:r>
            <a:endParaRPr lang="en-US" sz="3200" dirty="0">
              <a:solidFill>
                <a:srgbClr val="FFC000"/>
              </a:solidFill>
            </a:endParaRPr>
          </a:p>
        </p:txBody>
      </p:sp>
      <p:sp>
        <p:nvSpPr>
          <p:cNvPr id="3" name="Content Placeholder 2"/>
          <p:cNvSpPr>
            <a:spLocks noGrp="1"/>
          </p:cNvSpPr>
          <p:nvPr>
            <p:ph type="body" idx="1"/>
          </p:nvPr>
        </p:nvSpPr>
        <p:spPr>
          <a:xfrm>
            <a:off x="228600" y="609600"/>
            <a:ext cx="8839200" cy="5410200"/>
          </a:xfrm>
        </p:spPr>
        <p:txBody>
          <a:bodyPr>
            <a:normAutofit/>
          </a:bodyPr>
          <a:lstStyle/>
          <a:p>
            <a:r>
              <a:rPr lang="en-US" dirty="0" smtClean="0"/>
              <a:t>Five times </a:t>
            </a:r>
            <a:r>
              <a:rPr lang="en-US" dirty="0" smtClean="0"/>
              <a:t>an </a:t>
            </a:r>
            <a:r>
              <a:rPr lang="en-US" dirty="0"/>
              <a:t>HIV vaccine has reached clinical trials in humans</a:t>
            </a:r>
            <a:r>
              <a:rPr lang="en-US" dirty="0" smtClean="0"/>
              <a:t>.</a:t>
            </a:r>
          </a:p>
          <a:p>
            <a:pPr lvl="1"/>
            <a:r>
              <a:rPr lang="en-US" dirty="0" smtClean="0"/>
              <a:t>Three </a:t>
            </a:r>
            <a:r>
              <a:rPr lang="en-US" dirty="0"/>
              <a:t>of these approaches have been abandoned because they weren’t successful (researchers shoot for at least 50% efficacy for a vaccine to </a:t>
            </a:r>
            <a:r>
              <a:rPr lang="en-US" dirty="0" smtClean="0"/>
              <a:t>cont.)</a:t>
            </a:r>
            <a:endParaRPr lang="en-US" dirty="0" smtClean="0"/>
          </a:p>
          <a:p>
            <a:pPr lvl="1"/>
            <a:r>
              <a:rPr lang="en-US" dirty="0" smtClean="0"/>
              <a:t>One ongoing </a:t>
            </a:r>
            <a:r>
              <a:rPr lang="en-US" dirty="0"/>
              <a:t>clinical trial is</a:t>
            </a:r>
            <a:r>
              <a:rPr lang="en-US" dirty="0">
                <a:hlinkClick r:id="rId3"/>
              </a:rPr>
              <a:t> in Thailand</a:t>
            </a:r>
            <a:r>
              <a:rPr lang="en-US" dirty="0"/>
              <a:t> which began </a:t>
            </a:r>
            <a:r>
              <a:rPr lang="en-US" dirty="0" smtClean="0"/>
              <a:t>November 2016.</a:t>
            </a:r>
          </a:p>
          <a:p>
            <a:pPr lvl="1"/>
            <a:r>
              <a:rPr lang="en-US" dirty="0" smtClean="0"/>
              <a:t>One study, </a:t>
            </a:r>
            <a:r>
              <a:rPr lang="en-US" dirty="0" smtClean="0"/>
              <a:t>called APPROACH</a:t>
            </a:r>
            <a:r>
              <a:rPr lang="en-US" dirty="0"/>
              <a:t>, uses a new kind of vaccine that targets several strains of HIV simultaneously, and appears to not cause any lasting side effects in people who receive it</a:t>
            </a:r>
            <a:r>
              <a:rPr lang="en-US" dirty="0" smtClean="0"/>
              <a:t>.</a:t>
            </a:r>
          </a:p>
          <a:p>
            <a:pPr lvl="1"/>
            <a:endParaRPr lang="en-US" sz="800" dirty="0"/>
          </a:p>
          <a:p>
            <a:r>
              <a:rPr lang="en-US" dirty="0" smtClean="0"/>
              <a:t>Anthony </a:t>
            </a:r>
            <a:r>
              <a:rPr lang="en-US" dirty="0" err="1" smtClean="0"/>
              <a:t>Fauci</a:t>
            </a:r>
            <a:r>
              <a:rPr lang="en-US" dirty="0" smtClean="0"/>
              <a:t>, MD </a:t>
            </a:r>
            <a:r>
              <a:rPr lang="en-US" dirty="0"/>
              <a:t>cautions </a:t>
            </a:r>
            <a:r>
              <a:rPr lang="en-US" dirty="0" smtClean="0"/>
              <a:t>these </a:t>
            </a:r>
            <a:r>
              <a:rPr lang="en-US" dirty="0"/>
              <a:t>results are still preliminary, and further testing in people is needed before any kind of vaccine can be brought to market</a:t>
            </a:r>
            <a:r>
              <a:rPr lang="en-US" dirty="0" smtClean="0"/>
              <a:t>.</a:t>
            </a:r>
          </a:p>
          <a:p>
            <a:endParaRPr lang="en-US" sz="800" dirty="0" smtClean="0"/>
          </a:p>
          <a:p>
            <a:pPr>
              <a:buClr>
                <a:schemeClr val="bg1"/>
              </a:buClr>
              <a:buFont typeface="Arial" panose="020B0604020202020204" pitchFamily="34" charset="0"/>
              <a:buChar char="•"/>
            </a:pPr>
            <a:r>
              <a:rPr lang="en-US" dirty="0"/>
              <a:t>An HIV vaccine is a more realistic prospect today than a decade ago and an optimistic forecast of HIV vaccine availability is that one might be available by 2030</a:t>
            </a:r>
            <a:r>
              <a:rPr lang="en-US" dirty="0" smtClean="0"/>
              <a:t>.</a:t>
            </a:r>
            <a:r>
              <a:rPr lang="en-US" baseline="30000" dirty="0" smtClean="0"/>
              <a:t>*</a:t>
            </a:r>
            <a:endParaRPr lang="en-US" baseline="30000" dirty="0"/>
          </a:p>
          <a:p>
            <a:pPr>
              <a:buClr>
                <a:schemeClr val="bg1"/>
              </a:buClr>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228600" y="5867400"/>
            <a:ext cx="8915400" cy="365125"/>
          </a:xfrm>
        </p:spPr>
        <p:txBody>
          <a:bodyPr/>
          <a:lstStyle/>
          <a:p>
            <a:pPr>
              <a:defRPr/>
            </a:pPr>
            <a:r>
              <a:rPr lang="en-US" dirty="0">
                <a:solidFill>
                  <a:prstClr val="black">
                    <a:tint val="75000"/>
                  </a:prstClr>
                </a:solidFill>
                <a:hlinkClick r:id="rId4"/>
              </a:rPr>
              <a:t>https://qz.com/1037207/johnson-and-johnson-jnj-developed-an-hiv-vaccine-that-may-protect-against-multiple-strains-at-once</a:t>
            </a:r>
            <a:r>
              <a:rPr lang="en-US" dirty="0" smtClean="0">
                <a:solidFill>
                  <a:prstClr val="black">
                    <a:tint val="75000"/>
                  </a:prstClr>
                </a:solidFill>
                <a:hlinkClick r:id="rId4"/>
              </a:rPr>
              <a:t>//</a:t>
            </a:r>
            <a:endParaRPr lang="en-US" dirty="0" smtClean="0">
              <a:solidFill>
                <a:prstClr val="black">
                  <a:tint val="75000"/>
                </a:prstClr>
              </a:solidFill>
            </a:endParaRPr>
          </a:p>
          <a:p>
            <a:pPr>
              <a:defRPr/>
            </a:pPr>
            <a:r>
              <a:rPr lang="en-US" dirty="0" smtClean="0">
                <a:hlinkClick r:id="rId5"/>
              </a:rPr>
              <a:t>*https</a:t>
            </a:r>
            <a:r>
              <a:rPr lang="en-US" dirty="0">
                <a:hlinkClick r:id="rId5"/>
              </a:rPr>
              <a:t>://www.avert.org/professionals/hiv-science/developing-vaccine</a:t>
            </a:r>
            <a:endParaRPr lang="en-US" dirty="0" smtClean="0">
              <a:solidFill>
                <a:prstClr val="black">
                  <a:tint val="75000"/>
                </a:prstClr>
              </a:solidFill>
            </a:endParaRPr>
          </a:p>
        </p:txBody>
      </p:sp>
    </p:spTree>
    <p:extLst>
      <p:ext uri="{BB962C8B-B14F-4D97-AF65-F5344CB8AC3E}">
        <p14:creationId xmlns:p14="http://schemas.microsoft.com/office/powerpoint/2010/main" val="1612665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Broadly Neutralizing Antibodies (</a:t>
            </a:r>
            <a:r>
              <a:rPr lang="en-US" dirty="0" err="1" smtClean="0">
                <a:solidFill>
                  <a:srgbClr val="FFC000"/>
                </a:solidFill>
              </a:rPr>
              <a:t>bna</a:t>
            </a:r>
            <a:r>
              <a:rPr lang="en-US" dirty="0" smtClean="0">
                <a:solidFill>
                  <a:srgbClr val="FFC000"/>
                </a:solidFill>
              </a:rPr>
              <a:t>)</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dirty="0" smtClean="0"/>
              <a:t>Recognize many different strains of HIV</a:t>
            </a:r>
          </a:p>
          <a:p>
            <a:endParaRPr lang="en-US" sz="900" dirty="0" smtClean="0"/>
          </a:p>
          <a:p>
            <a:r>
              <a:rPr lang="en-US" dirty="0" smtClean="0"/>
              <a:t>Target regions of HIV that do not mutate and vary little between viral subtypes</a:t>
            </a:r>
          </a:p>
          <a:p>
            <a:pPr lvl="1"/>
            <a:r>
              <a:rPr lang="en-US" dirty="0" smtClean="0"/>
              <a:t>Less than 20% of people living with HIV make these antibodies</a:t>
            </a:r>
          </a:p>
          <a:p>
            <a:pPr lvl="1"/>
            <a:endParaRPr lang="en-US" sz="800" dirty="0" smtClean="0"/>
          </a:p>
          <a:p>
            <a:r>
              <a:rPr lang="en-US" dirty="0" smtClean="0"/>
              <a:t>Can be isolated and reproduced in the lab</a:t>
            </a:r>
          </a:p>
          <a:p>
            <a:endParaRPr lang="en-US" sz="800" dirty="0" smtClean="0"/>
          </a:p>
          <a:p>
            <a:r>
              <a:rPr lang="en-US" dirty="0" smtClean="0"/>
              <a:t>Infusions of </a:t>
            </a:r>
            <a:r>
              <a:rPr lang="en-US" dirty="0" err="1" smtClean="0"/>
              <a:t>bna</a:t>
            </a:r>
            <a:r>
              <a:rPr lang="en-US" dirty="0" smtClean="0"/>
              <a:t> are being tested as an HIV prevention method in a clinical trial, AMP. (report results will be in 2020)</a:t>
            </a:r>
          </a:p>
          <a:p>
            <a:endParaRPr lang="en-US" sz="800" dirty="0" smtClean="0"/>
          </a:p>
          <a:p>
            <a:r>
              <a:rPr lang="en-US" dirty="0" smtClean="0"/>
              <a:t>Several other studies are testing different combinations</a:t>
            </a:r>
          </a:p>
        </p:txBody>
      </p:sp>
      <p:sp>
        <p:nvSpPr>
          <p:cNvPr id="4" name="Footer Placeholder 3"/>
          <p:cNvSpPr>
            <a:spLocks noGrp="1"/>
          </p:cNvSpPr>
          <p:nvPr>
            <p:ph type="ftr" sz="quarter" idx="11"/>
          </p:nvPr>
        </p:nvSpPr>
        <p:spPr/>
        <p:txBody>
          <a:bodyPr/>
          <a:lstStyle/>
          <a:p>
            <a:pPr>
              <a:defRPr/>
            </a:pPr>
            <a:r>
              <a:rPr lang="en-US" dirty="0">
                <a:hlinkClick r:id="rId2"/>
              </a:rPr>
              <a:t>https://www.avert.org/professionals/hiv-science/developing-vaccine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159145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a:xfrm>
            <a:off x="1066800" y="152400"/>
            <a:ext cx="6934200" cy="838200"/>
          </a:xfrm>
        </p:spPr>
        <p:txBody>
          <a:bodyPr/>
          <a:lstStyle/>
          <a:p>
            <a:pPr eaLnBrk="1" hangingPunct="1"/>
            <a:r>
              <a:rPr lang="en-US" dirty="0" smtClean="0">
                <a:solidFill>
                  <a:srgbClr val="FFC000"/>
                </a:solidFill>
              </a:rPr>
              <a:t>Topical Microbicides</a:t>
            </a:r>
          </a:p>
        </p:txBody>
      </p:sp>
      <p:sp>
        <p:nvSpPr>
          <p:cNvPr id="865283" name="Rectangle 3"/>
          <p:cNvSpPr>
            <a:spLocks noGrp="1" noChangeArrowheads="1"/>
          </p:cNvSpPr>
          <p:nvPr>
            <p:ph type="body" idx="1"/>
          </p:nvPr>
        </p:nvSpPr>
        <p:spPr/>
        <p:txBody>
          <a:bodyPr/>
          <a:lstStyle/>
          <a:p>
            <a:pPr eaLnBrk="1" hangingPunct="1">
              <a:buClr>
                <a:schemeClr val="bg1">
                  <a:lumMod val="95000"/>
                </a:schemeClr>
              </a:buClr>
              <a:buFont typeface="Arial" panose="020B0604020202020204" pitchFamily="34" charset="0"/>
              <a:buChar char="•"/>
            </a:pPr>
            <a:r>
              <a:rPr lang="en-US" sz="2800" dirty="0" smtClean="0"/>
              <a:t>Potentially offer protection when applied:</a:t>
            </a:r>
          </a:p>
          <a:p>
            <a:pPr lvl="1" eaLnBrk="1" hangingPunct="1">
              <a:buClr>
                <a:srgbClr val="FFC000"/>
              </a:buClr>
              <a:buFont typeface="Arial" panose="020B0604020202020204" pitchFamily="34" charset="0"/>
              <a:buChar char="•"/>
            </a:pPr>
            <a:r>
              <a:rPr lang="en-US" sz="2400" dirty="0" err="1" smtClean="0">
                <a:solidFill>
                  <a:srgbClr val="FFC000"/>
                </a:solidFill>
              </a:rPr>
              <a:t>Mucosally</a:t>
            </a:r>
            <a:endParaRPr lang="en-US" sz="2400" dirty="0" smtClean="0">
              <a:solidFill>
                <a:srgbClr val="FFC000"/>
              </a:solidFill>
            </a:endParaRPr>
          </a:p>
          <a:p>
            <a:pPr lvl="1" eaLnBrk="1" hangingPunct="1">
              <a:buClr>
                <a:srgbClr val="FFC000"/>
              </a:buClr>
              <a:buFont typeface="Arial" panose="020B0604020202020204" pitchFamily="34" charset="0"/>
              <a:buChar char="•"/>
            </a:pPr>
            <a:r>
              <a:rPr lang="en-US" sz="2400" dirty="0" smtClean="0">
                <a:solidFill>
                  <a:srgbClr val="FFC000"/>
                </a:solidFill>
              </a:rPr>
              <a:t>Vaginally  </a:t>
            </a:r>
          </a:p>
          <a:p>
            <a:pPr lvl="1" eaLnBrk="1" hangingPunct="1">
              <a:buClr>
                <a:srgbClr val="FFC000"/>
              </a:buClr>
              <a:buFont typeface="Arial" panose="020B0604020202020204" pitchFamily="34" charset="0"/>
              <a:buChar char="•"/>
            </a:pPr>
            <a:r>
              <a:rPr lang="en-US" sz="2400" dirty="0" smtClean="0">
                <a:solidFill>
                  <a:srgbClr val="FFC000"/>
                </a:solidFill>
              </a:rPr>
              <a:t>Rectally</a:t>
            </a:r>
          </a:p>
          <a:p>
            <a:pPr eaLnBrk="1" hangingPunct="1">
              <a:buClr>
                <a:srgbClr val="B1DEF8"/>
              </a:buClr>
              <a:buFont typeface="Wingdings" panose="05000000000000000000" pitchFamily="2" charset="2"/>
              <a:buChar char="§"/>
            </a:pPr>
            <a:endParaRPr lang="en-US" dirty="0" smtClean="0"/>
          </a:p>
          <a:p>
            <a:pPr eaLnBrk="1" hangingPunct="1">
              <a:buClr>
                <a:schemeClr val="bg1"/>
              </a:buClr>
              <a:buFont typeface="Arial" panose="020B0604020202020204" pitchFamily="34" charset="0"/>
              <a:buChar char="•"/>
            </a:pPr>
            <a:r>
              <a:rPr lang="en-US" sz="2800" dirty="0" smtClean="0"/>
              <a:t>Current and ongoing clinical trials for safety and efficacy </a:t>
            </a:r>
          </a:p>
        </p:txBody>
      </p:sp>
    </p:spTree>
    <p:custDataLst>
      <p:tags r:id="rId1"/>
    </p:custDataLst>
    <p:extLst>
      <p:ext uri="{BB962C8B-B14F-4D97-AF65-F5344CB8AC3E}">
        <p14:creationId xmlns:p14="http://schemas.microsoft.com/office/powerpoint/2010/main" val="2853681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89038"/>
          </a:xfrm>
        </p:spPr>
        <p:txBody>
          <a:bodyPr>
            <a:normAutofit/>
          </a:bodyPr>
          <a:lstStyle/>
          <a:p>
            <a:r>
              <a:rPr lang="en-US" b="1" dirty="0">
                <a:solidFill>
                  <a:srgbClr val="FFC000"/>
                </a:solidFill>
              </a:rPr>
              <a:t>Vaginal Ring </a:t>
            </a:r>
            <a:r>
              <a:rPr lang="en-US" b="1" dirty="0" smtClean="0">
                <a:solidFill>
                  <a:srgbClr val="FFC000"/>
                </a:solidFill>
              </a:rPr>
              <a:t>for HIV Prevention</a:t>
            </a:r>
            <a:endParaRPr lang="en-US" dirty="0">
              <a:solidFill>
                <a:srgbClr val="FFC000"/>
              </a:solidFill>
            </a:endParaRPr>
          </a:p>
        </p:txBody>
      </p:sp>
      <p:sp>
        <p:nvSpPr>
          <p:cNvPr id="4" name="Footer Placeholder 3"/>
          <p:cNvSpPr>
            <a:spLocks noGrp="1"/>
          </p:cNvSpPr>
          <p:nvPr>
            <p:ph type="ftr" sz="quarter" idx="11"/>
          </p:nvPr>
        </p:nvSpPr>
        <p:spPr>
          <a:xfrm>
            <a:off x="762000" y="6019800"/>
            <a:ext cx="8077200" cy="365125"/>
          </a:xfrm>
        </p:spPr>
        <p:txBody>
          <a:bodyPr/>
          <a:lstStyle/>
          <a:p>
            <a:pPr>
              <a:defRPr/>
            </a:pPr>
            <a:r>
              <a:rPr lang="en-US" dirty="0">
                <a:hlinkClick r:id="rId2"/>
              </a:rPr>
              <a:t>https://www.nih.gov/news-events/news-releases/most-women-use-vaginal-ring-hiv-prevention-open-label-study</a:t>
            </a:r>
            <a:endParaRPr lang="en-US" dirty="0">
              <a:solidFill>
                <a:srgbClr val="EBC900"/>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15</a:t>
            </a:fld>
            <a:endParaRPr lang="en-US">
              <a:solidFill>
                <a:prstClr val="black">
                  <a:tint val="75000"/>
                </a:prstClr>
              </a:solidFill>
            </a:endParaRPr>
          </a:p>
        </p:txBody>
      </p:sp>
      <p:pic>
        <p:nvPicPr>
          <p:cNvPr id="6146" name="Picture 2" descr="vaginal-ring-520x3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365936"/>
            <a:ext cx="2376900" cy="15815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143000"/>
            <a:ext cx="8458200" cy="4983163"/>
          </a:xfrm>
        </p:spPr>
        <p:txBody>
          <a:bodyPr>
            <a:normAutofit/>
          </a:bodyPr>
          <a:lstStyle/>
          <a:p>
            <a:r>
              <a:rPr lang="en-US" dirty="0" smtClean="0"/>
              <a:t>In an open-label study of women in southern and eastern Africa, a vaginal ring inserted once a month and slowly releases an antiviral drug was estimated to reduce the risk of HIV by 39% according to statistical modeling.</a:t>
            </a:r>
          </a:p>
          <a:p>
            <a:endParaRPr lang="en-US" sz="800" dirty="0"/>
          </a:p>
          <a:p>
            <a:r>
              <a:rPr lang="en-US" dirty="0" smtClean="0"/>
              <a:t>The study found participants appeared to use the ring more in the open-label study than in a previous clinical trial</a:t>
            </a:r>
          </a:p>
          <a:p>
            <a:endParaRPr lang="en-US" sz="800" dirty="0"/>
          </a:p>
          <a:p>
            <a:r>
              <a:rPr lang="en-US" dirty="0" smtClean="0"/>
              <a:t>Presented at the 10</a:t>
            </a:r>
            <a:r>
              <a:rPr lang="en-US" baseline="30000" dirty="0" smtClean="0"/>
              <a:t>th</a:t>
            </a:r>
            <a:r>
              <a:rPr lang="en-US" dirty="0" smtClean="0"/>
              <a:t> IAS Conference on HIV </a:t>
            </a:r>
            <a:r>
              <a:rPr lang="en-US" dirty="0"/>
              <a:t>Science (IAS 2019) in Mexico City.</a:t>
            </a:r>
          </a:p>
          <a:p>
            <a:endParaRPr lang="en-US" dirty="0"/>
          </a:p>
        </p:txBody>
      </p:sp>
    </p:spTree>
    <p:extLst>
      <p:ext uri="{BB962C8B-B14F-4D97-AF65-F5344CB8AC3E}">
        <p14:creationId xmlns:p14="http://schemas.microsoft.com/office/powerpoint/2010/main" val="3326724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a:xfrm>
            <a:off x="381000" y="228601"/>
            <a:ext cx="8229600" cy="761999"/>
          </a:xfrm>
        </p:spPr>
        <p:txBody>
          <a:bodyPr>
            <a:normAutofit/>
          </a:bodyPr>
          <a:lstStyle/>
          <a:p>
            <a:pPr eaLnBrk="1" hangingPunct="1"/>
            <a:r>
              <a:rPr lang="en-US" dirty="0" smtClean="0">
                <a:solidFill>
                  <a:srgbClr val="FFC000"/>
                </a:solidFill>
              </a:rPr>
              <a:t>Male Circumcision and HIV Prevention</a:t>
            </a:r>
          </a:p>
        </p:txBody>
      </p:sp>
      <p:sp>
        <p:nvSpPr>
          <p:cNvPr id="866307" name="Rectangle 3"/>
          <p:cNvSpPr>
            <a:spLocks noGrp="1" noChangeArrowheads="1"/>
          </p:cNvSpPr>
          <p:nvPr>
            <p:ph type="body" idx="1"/>
          </p:nvPr>
        </p:nvSpPr>
        <p:spPr>
          <a:xfrm>
            <a:off x="304800" y="1219200"/>
            <a:ext cx="8610600" cy="5334000"/>
          </a:xfrm>
        </p:spPr>
        <p:txBody>
          <a:bodyPr/>
          <a:lstStyle/>
          <a:p>
            <a:pPr>
              <a:buClr>
                <a:schemeClr val="bg1"/>
              </a:buClr>
              <a:buFont typeface="Arial" panose="020B0604020202020204" pitchFamily="34" charset="0"/>
              <a:buChar char="•"/>
            </a:pPr>
            <a:r>
              <a:rPr lang="en-US" sz="2800" dirty="0" smtClean="0"/>
              <a:t>The </a:t>
            </a:r>
            <a:r>
              <a:rPr lang="en-US" sz="2800" dirty="0"/>
              <a:t>inner foreskin contains cells that HIV targets to enter the body</a:t>
            </a:r>
            <a:r>
              <a:rPr lang="en-US" sz="2800" dirty="0" smtClean="0"/>
              <a:t>.</a:t>
            </a:r>
          </a:p>
          <a:p>
            <a:pPr>
              <a:buClr>
                <a:schemeClr val="bg1"/>
              </a:buClr>
              <a:buFont typeface="Arial" panose="020B0604020202020204" pitchFamily="34" charset="0"/>
              <a:buChar char="•"/>
            </a:pPr>
            <a:endParaRPr lang="en-US" sz="800" dirty="0"/>
          </a:p>
          <a:p>
            <a:pPr>
              <a:buClr>
                <a:schemeClr val="bg1"/>
              </a:buClr>
              <a:buFont typeface="Arial" panose="020B0604020202020204" pitchFamily="34" charset="0"/>
              <a:buChar char="•"/>
            </a:pPr>
            <a:r>
              <a:rPr lang="en-US" sz="2800" dirty="0"/>
              <a:t>Small tears or genital ulcers on the foreskin can increase HIV risk</a:t>
            </a:r>
            <a:r>
              <a:rPr lang="en-US" sz="2800" dirty="0" smtClean="0"/>
              <a:t>.</a:t>
            </a:r>
          </a:p>
          <a:p>
            <a:pPr>
              <a:buClr>
                <a:schemeClr val="bg1"/>
              </a:buClr>
              <a:buFont typeface="Arial" panose="020B0604020202020204" pitchFamily="34" charset="0"/>
              <a:buChar char="•"/>
            </a:pPr>
            <a:endParaRPr lang="en-US" sz="800" dirty="0"/>
          </a:p>
          <a:p>
            <a:pPr>
              <a:buClr>
                <a:schemeClr val="bg1"/>
              </a:buClr>
              <a:buFont typeface="Arial" panose="020B0604020202020204" pitchFamily="34" charset="0"/>
              <a:buChar char="•"/>
            </a:pPr>
            <a:r>
              <a:rPr lang="en-US" sz="2800" dirty="0"/>
              <a:t>Circumcision only protects men </a:t>
            </a:r>
            <a:r>
              <a:rPr lang="en-US" sz="2800" dirty="0" smtClean="0"/>
              <a:t>from </a:t>
            </a:r>
            <a:r>
              <a:rPr lang="en-US" sz="2800" dirty="0"/>
              <a:t>acquiring HIV, reducing their risk by 60</a:t>
            </a:r>
            <a:r>
              <a:rPr lang="en-US" sz="2800" dirty="0" smtClean="0"/>
              <a:t>%. (fewer positive men could mean fewer positive women)</a:t>
            </a:r>
          </a:p>
          <a:p>
            <a:pPr>
              <a:buClr>
                <a:schemeClr val="bg1"/>
              </a:buClr>
              <a:buFont typeface="Arial" panose="020B0604020202020204" pitchFamily="34" charset="0"/>
              <a:buChar char="•"/>
            </a:pPr>
            <a:endParaRPr lang="en-US" sz="800" dirty="0"/>
          </a:p>
          <a:p>
            <a:pPr>
              <a:buClr>
                <a:schemeClr val="bg1"/>
              </a:buClr>
              <a:buFont typeface="Arial" panose="020B0604020202020204" pitchFamily="34" charset="0"/>
              <a:buChar char="•"/>
            </a:pPr>
            <a:r>
              <a:rPr lang="en-US" sz="2800" dirty="0"/>
              <a:t>It does not reduce risk of sexual transmission of HIV onwards to a female or male partner</a:t>
            </a:r>
            <a:r>
              <a:rPr lang="en-US" sz="2800" dirty="0" smtClean="0"/>
              <a:t>.</a:t>
            </a:r>
            <a:endParaRPr lang="en-US" sz="2800" dirty="0"/>
          </a:p>
        </p:txBody>
      </p:sp>
      <p:sp>
        <p:nvSpPr>
          <p:cNvPr id="2" name="Footer Placeholder 1"/>
          <p:cNvSpPr>
            <a:spLocks noGrp="1"/>
          </p:cNvSpPr>
          <p:nvPr>
            <p:ph type="ftr" sz="quarter" idx="11"/>
          </p:nvPr>
        </p:nvSpPr>
        <p:spPr/>
        <p:txBody>
          <a:bodyPr/>
          <a:lstStyle/>
          <a:p>
            <a:pPr>
              <a:defRPr/>
            </a:pPr>
            <a:r>
              <a:rPr lang="en-US" dirty="0" smtClean="0">
                <a:solidFill>
                  <a:srgbClr val="EBC900"/>
                </a:solidFill>
              </a:rPr>
              <a:t>http://www.avert.org/learn-share/hiv-fact-sheets/circumcision#sthash.9SGpmWAj.dpuf</a:t>
            </a:r>
            <a:endParaRPr lang="en-US" dirty="0">
              <a:solidFill>
                <a:srgbClr val="EBC900"/>
              </a:solidFill>
            </a:endParaRPr>
          </a:p>
        </p:txBody>
      </p:sp>
    </p:spTree>
    <p:custDataLst>
      <p:tags r:id="rId1"/>
    </p:custDataLst>
    <p:extLst>
      <p:ext uri="{BB962C8B-B14F-4D97-AF65-F5344CB8AC3E}">
        <p14:creationId xmlns:p14="http://schemas.microsoft.com/office/powerpoint/2010/main" val="1793917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Title 1"/>
          <p:cNvSpPr>
            <a:spLocks noGrp="1"/>
          </p:cNvSpPr>
          <p:nvPr>
            <p:ph type="title"/>
          </p:nvPr>
        </p:nvSpPr>
        <p:spPr>
          <a:xfrm>
            <a:off x="381000" y="122238"/>
            <a:ext cx="8229600" cy="868362"/>
          </a:xfrm>
        </p:spPr>
        <p:txBody>
          <a:bodyPr/>
          <a:lstStyle/>
          <a:p>
            <a:r>
              <a:rPr lang="en-US" dirty="0" smtClean="0"/>
              <a:t> </a:t>
            </a:r>
            <a:r>
              <a:rPr lang="en-US" dirty="0" smtClean="0">
                <a:solidFill>
                  <a:srgbClr val="FFC000"/>
                </a:solidFill>
              </a:rPr>
              <a:t>Treatment as Prevention (</a:t>
            </a:r>
            <a:r>
              <a:rPr lang="en-US" dirty="0" err="1" smtClean="0">
                <a:solidFill>
                  <a:srgbClr val="FFC000"/>
                </a:solidFill>
              </a:rPr>
              <a:t>TasP</a:t>
            </a:r>
            <a:r>
              <a:rPr lang="en-US" dirty="0" smtClean="0">
                <a:solidFill>
                  <a:srgbClr val="FFC000"/>
                </a:solidFill>
              </a:rPr>
              <a:t>)</a:t>
            </a:r>
          </a:p>
        </p:txBody>
      </p:sp>
      <p:sp>
        <p:nvSpPr>
          <p:cNvPr id="867331" name="Content Placeholder 2"/>
          <p:cNvSpPr>
            <a:spLocks noGrp="1"/>
          </p:cNvSpPr>
          <p:nvPr>
            <p:ph type="body" idx="1"/>
          </p:nvPr>
        </p:nvSpPr>
        <p:spPr>
          <a:xfrm>
            <a:off x="152400" y="990600"/>
            <a:ext cx="8763000" cy="5334000"/>
          </a:xfrm>
        </p:spPr>
        <p:txBody>
          <a:bodyPr>
            <a:normAutofit fontScale="92500" lnSpcReduction="10000"/>
          </a:bodyPr>
          <a:lstStyle/>
          <a:p>
            <a:pPr>
              <a:buClr>
                <a:schemeClr val="bg1"/>
              </a:buClr>
              <a:buFont typeface="Arial" panose="020B0604020202020204" pitchFamily="34" charset="0"/>
              <a:buChar char="•"/>
            </a:pPr>
            <a:r>
              <a:rPr lang="en-US" sz="2800" dirty="0"/>
              <a:t>U</a:t>
            </a:r>
            <a:r>
              <a:rPr lang="en-US" sz="2800" dirty="0" smtClean="0"/>
              <a:t>sing ARVs to decrease</a:t>
            </a:r>
            <a:r>
              <a:rPr lang="en-US" sz="2800" dirty="0" smtClean="0">
                <a:sym typeface="Wingdings" panose="05000000000000000000" pitchFamily="2" charset="2"/>
              </a:rPr>
              <a:t> </a:t>
            </a:r>
            <a:r>
              <a:rPr lang="en-US" sz="2800" dirty="0" smtClean="0"/>
              <a:t>risk of transmission.</a:t>
            </a:r>
          </a:p>
          <a:p>
            <a:pPr lvl="1">
              <a:buClr>
                <a:srgbClr val="FFC000"/>
              </a:buClr>
              <a:buFont typeface="Arial" panose="020B0604020202020204" pitchFamily="34" charset="0"/>
              <a:buChar char="•"/>
            </a:pPr>
            <a:r>
              <a:rPr lang="en-US" sz="2600" dirty="0" smtClean="0">
                <a:solidFill>
                  <a:srgbClr val="FFC000"/>
                </a:solidFill>
              </a:rPr>
              <a:t>ARVs </a:t>
            </a:r>
            <a:r>
              <a:rPr lang="en-US" sz="2600" dirty="0">
                <a:solidFill>
                  <a:srgbClr val="FFC000"/>
                </a:solidFill>
              </a:rPr>
              <a:t>reduces </a:t>
            </a:r>
            <a:r>
              <a:rPr lang="en-US" sz="2600" dirty="0" smtClean="0">
                <a:solidFill>
                  <a:srgbClr val="FFC000"/>
                </a:solidFill>
              </a:rPr>
              <a:t>HIV </a:t>
            </a:r>
            <a:r>
              <a:rPr lang="en-US" sz="2600" dirty="0">
                <a:solidFill>
                  <a:srgbClr val="FFC000"/>
                </a:solidFill>
              </a:rPr>
              <a:t>viral load in </a:t>
            </a:r>
            <a:r>
              <a:rPr lang="en-US" sz="2600" dirty="0" smtClean="0">
                <a:solidFill>
                  <a:srgbClr val="FFC000"/>
                </a:solidFill>
              </a:rPr>
              <a:t>blood</a:t>
            </a:r>
            <a:r>
              <a:rPr lang="en-US" sz="2600" dirty="0">
                <a:solidFill>
                  <a:srgbClr val="FFC000"/>
                </a:solidFill>
              </a:rPr>
              <a:t>, semen, vaginal fluid and rectal fluid to very low levels ('undetectable</a:t>
            </a:r>
            <a:r>
              <a:rPr lang="en-US" sz="2600" dirty="0" smtClean="0">
                <a:solidFill>
                  <a:srgbClr val="FFC000"/>
                </a:solidFill>
              </a:rPr>
              <a:t>')</a:t>
            </a:r>
          </a:p>
          <a:p>
            <a:pPr lvl="1">
              <a:buClr>
                <a:srgbClr val="FFC000"/>
              </a:buClr>
              <a:buFont typeface="Arial" panose="020B0604020202020204" pitchFamily="34" charset="0"/>
              <a:buChar char="•"/>
            </a:pPr>
            <a:r>
              <a:rPr lang="en-US" sz="2600" dirty="0" smtClean="0">
                <a:solidFill>
                  <a:srgbClr val="FFC000"/>
                </a:solidFill>
              </a:rPr>
              <a:t>In </a:t>
            </a:r>
            <a:r>
              <a:rPr lang="en-US" sz="2600" dirty="0">
                <a:solidFill>
                  <a:srgbClr val="FFC000"/>
                </a:solidFill>
              </a:rPr>
              <a:t>2011, a landmark study, HPTN 052, showed early initiation of </a:t>
            </a:r>
            <a:r>
              <a:rPr lang="en-US" sz="2600" dirty="0" smtClean="0">
                <a:solidFill>
                  <a:srgbClr val="FFC000"/>
                </a:solidFill>
              </a:rPr>
              <a:t>ARVs (people with </a:t>
            </a:r>
            <a:r>
              <a:rPr lang="en-US" sz="2600" dirty="0">
                <a:solidFill>
                  <a:srgbClr val="FFC000"/>
                </a:solidFill>
              </a:rPr>
              <a:t>CD4 count </a:t>
            </a:r>
            <a:r>
              <a:rPr lang="en-US" sz="2600" dirty="0" smtClean="0">
                <a:solidFill>
                  <a:srgbClr val="FFC000"/>
                </a:solidFill>
              </a:rPr>
              <a:t>350 t0 550</a:t>
            </a:r>
            <a:r>
              <a:rPr lang="en-US" sz="2600" dirty="0">
                <a:solidFill>
                  <a:srgbClr val="FFC000"/>
                </a:solidFill>
              </a:rPr>
              <a:t>) </a:t>
            </a:r>
            <a:r>
              <a:rPr lang="en-US" sz="2600" dirty="0" smtClean="0">
                <a:solidFill>
                  <a:srgbClr val="FFC000"/>
                </a:solidFill>
              </a:rPr>
              <a:t>reduced </a:t>
            </a:r>
            <a:r>
              <a:rPr lang="en-US" sz="2600" dirty="0">
                <a:solidFill>
                  <a:srgbClr val="FFC000"/>
                </a:solidFill>
              </a:rPr>
              <a:t>HIV transmission to </a:t>
            </a:r>
            <a:r>
              <a:rPr lang="en-US" sz="2600" dirty="0" smtClean="0">
                <a:solidFill>
                  <a:srgbClr val="FFC000"/>
                </a:solidFill>
              </a:rPr>
              <a:t>an HIV negative </a:t>
            </a:r>
            <a:r>
              <a:rPr lang="en-US" sz="2600" dirty="0">
                <a:solidFill>
                  <a:srgbClr val="FFC000"/>
                </a:solidFill>
              </a:rPr>
              <a:t>partner by 96</a:t>
            </a:r>
            <a:r>
              <a:rPr lang="en-US" sz="2600" dirty="0" smtClean="0">
                <a:solidFill>
                  <a:srgbClr val="FFC000"/>
                </a:solidFill>
              </a:rPr>
              <a:t>%.</a:t>
            </a:r>
          </a:p>
          <a:p>
            <a:pPr>
              <a:buClr>
                <a:schemeClr val="bg1"/>
              </a:buClr>
              <a:buFont typeface="Arial" panose="020B0604020202020204" pitchFamily="34" charset="0"/>
              <a:buChar char="•"/>
            </a:pPr>
            <a:endParaRPr lang="en-US" sz="1100" dirty="0"/>
          </a:p>
          <a:p>
            <a:pPr>
              <a:buClr>
                <a:schemeClr val="bg1"/>
              </a:buClr>
              <a:buFont typeface="Arial" panose="020B0604020202020204" pitchFamily="34" charset="0"/>
              <a:buChar char="•"/>
            </a:pPr>
            <a:r>
              <a:rPr lang="en-US" sz="2800" dirty="0" smtClean="0"/>
              <a:t>Number of </a:t>
            </a:r>
            <a:r>
              <a:rPr lang="en-US" sz="2800" dirty="0"/>
              <a:t>follow-up studies </a:t>
            </a:r>
            <a:r>
              <a:rPr lang="en-US" sz="2800" dirty="0" smtClean="0"/>
              <a:t>have reported </a:t>
            </a:r>
            <a:r>
              <a:rPr lang="en-US" sz="2800" dirty="0"/>
              <a:t>significant reductions </a:t>
            </a:r>
            <a:r>
              <a:rPr lang="en-US" sz="2800" dirty="0" smtClean="0"/>
              <a:t>in transmission &amp; numbers </a:t>
            </a:r>
            <a:r>
              <a:rPr lang="en-US" sz="2800" dirty="0"/>
              <a:t>of new infections </a:t>
            </a:r>
            <a:r>
              <a:rPr lang="en-US" sz="2800" dirty="0" smtClean="0"/>
              <a:t>averted</a:t>
            </a:r>
          </a:p>
          <a:p>
            <a:pPr>
              <a:buClr>
                <a:schemeClr val="bg1"/>
              </a:buClr>
              <a:buFont typeface="Arial" panose="020B0604020202020204" pitchFamily="34" charset="0"/>
              <a:buChar char="•"/>
            </a:pPr>
            <a:endParaRPr lang="en-US" sz="1200" dirty="0"/>
          </a:p>
          <a:p>
            <a:pPr>
              <a:buClr>
                <a:schemeClr val="bg1"/>
              </a:buClr>
              <a:buFont typeface="Arial" panose="020B0604020202020204" pitchFamily="34" charset="0"/>
              <a:buChar char="•"/>
            </a:pPr>
            <a:r>
              <a:rPr lang="en-US" sz="2800" dirty="0"/>
              <a:t>This has led to the idea </a:t>
            </a:r>
            <a:r>
              <a:rPr lang="en-US" sz="2800" dirty="0" err="1" smtClean="0"/>
              <a:t>TasP</a:t>
            </a:r>
            <a:r>
              <a:rPr lang="en-US" sz="2800" dirty="0" smtClean="0"/>
              <a:t> </a:t>
            </a:r>
            <a:r>
              <a:rPr lang="en-US" sz="2800" dirty="0"/>
              <a:t>could be </a:t>
            </a:r>
            <a:r>
              <a:rPr lang="en-US" sz="2800" dirty="0" smtClean="0"/>
              <a:t>utilized </a:t>
            </a:r>
            <a:r>
              <a:rPr lang="en-US" sz="2800" dirty="0"/>
              <a:t>as part of a 'test and treat' strategy by increasing testing and treatment coverage as well as decreasing community viral </a:t>
            </a:r>
            <a:r>
              <a:rPr lang="en-US" sz="2800" dirty="0" smtClean="0"/>
              <a:t>load.</a:t>
            </a:r>
            <a:endParaRPr lang="en-US" sz="2800" dirty="0"/>
          </a:p>
        </p:txBody>
      </p:sp>
      <p:sp>
        <p:nvSpPr>
          <p:cNvPr id="2" name="Footer Placeholder 1"/>
          <p:cNvSpPr>
            <a:spLocks noGrp="1"/>
          </p:cNvSpPr>
          <p:nvPr>
            <p:ph type="ftr" sz="quarter" idx="11"/>
          </p:nvPr>
        </p:nvSpPr>
        <p:spPr>
          <a:xfrm>
            <a:off x="762000" y="6096000"/>
            <a:ext cx="7924800" cy="365125"/>
          </a:xfrm>
        </p:spPr>
        <p:txBody>
          <a:bodyPr/>
          <a:lstStyle/>
          <a:p>
            <a:pPr>
              <a:defRPr/>
            </a:pPr>
            <a:r>
              <a:rPr lang="en-US" dirty="0" smtClean="0">
                <a:solidFill>
                  <a:prstClr val="black">
                    <a:tint val="75000"/>
                  </a:prstClr>
                </a:solidFill>
              </a:rPr>
              <a:t>http://www.avert.org/professionals/hiv-programming/prevention/treatment-as-prevention#sthash.Pkepx9Gv.dpuf</a:t>
            </a:r>
            <a:endParaRPr lang="en-US" dirty="0">
              <a:solidFill>
                <a:prstClr val="black">
                  <a:tint val="75000"/>
                </a:prstClr>
              </a:solidFill>
            </a:endParaRPr>
          </a:p>
        </p:txBody>
      </p:sp>
    </p:spTree>
    <p:extLst>
      <p:ext uri="{BB962C8B-B14F-4D97-AF65-F5344CB8AC3E}">
        <p14:creationId xmlns:p14="http://schemas.microsoft.com/office/powerpoint/2010/main" val="137934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 U</a:t>
            </a:r>
            <a:endParaRPr lang="en-US" dirty="0"/>
          </a:p>
        </p:txBody>
      </p:sp>
      <p:sp>
        <p:nvSpPr>
          <p:cNvPr id="3" name="Content Placeholder 2"/>
          <p:cNvSpPr>
            <a:spLocks noGrp="1"/>
          </p:cNvSpPr>
          <p:nvPr>
            <p:ph idx="1"/>
          </p:nvPr>
        </p:nvSpPr>
        <p:spPr/>
        <p:txBody>
          <a:bodyPr/>
          <a:lstStyle/>
          <a:p>
            <a:r>
              <a:rPr lang="en-US" dirty="0"/>
              <a:t>“</a:t>
            </a:r>
            <a:r>
              <a:rPr lang="en-US" dirty="0" smtClean="0"/>
              <a:t>U=U” </a:t>
            </a:r>
            <a:r>
              <a:rPr lang="en-US" dirty="0"/>
              <a:t>is a simple but hugely important campaign based on a solid foundation of scientific </a:t>
            </a:r>
            <a:r>
              <a:rPr lang="en-US" dirty="0" smtClean="0"/>
              <a:t>evidence.</a:t>
            </a:r>
          </a:p>
          <a:p>
            <a:endParaRPr lang="en-US" dirty="0" smtClean="0"/>
          </a:p>
          <a:p>
            <a:r>
              <a:rPr lang="en-US" dirty="0"/>
              <a:t>I</a:t>
            </a:r>
            <a:r>
              <a:rPr lang="en-US" dirty="0" smtClean="0"/>
              <a:t>t </a:t>
            </a:r>
            <a:r>
              <a:rPr lang="en-US" dirty="0"/>
              <a:t>has already been successful in influencing public opinion, causing more people with HIV (and their friends and families) to comprehend that they can live long, healthy lives, have children, and never have to worry about passing on their infection to others."  </a:t>
            </a:r>
            <a:endParaRPr lang="en-US" b="1" dirty="0"/>
          </a:p>
          <a:p>
            <a:endParaRPr lang="en-US" dirty="0" smtClean="0">
              <a:hlinkClick r:id="rId2"/>
            </a:endParaRPr>
          </a:p>
          <a:p>
            <a:pPr marL="0" indent="0">
              <a:buNone/>
            </a:pPr>
            <a:endParaRPr lang="en-US" dirty="0"/>
          </a:p>
        </p:txBody>
      </p:sp>
      <p:sp>
        <p:nvSpPr>
          <p:cNvPr id="4" name="Footer Placeholder 3"/>
          <p:cNvSpPr>
            <a:spLocks noGrp="1"/>
          </p:cNvSpPr>
          <p:nvPr>
            <p:ph type="ftr" sz="quarter" idx="11"/>
          </p:nvPr>
        </p:nvSpPr>
        <p:spPr/>
        <p:txBody>
          <a:bodyPr/>
          <a:lstStyle/>
          <a:p>
            <a:r>
              <a:rPr lang="en-US" dirty="0">
                <a:hlinkClick r:id="rId2"/>
              </a:rPr>
              <a:t>The Lancet</a:t>
            </a:r>
            <a:r>
              <a:rPr lang="en-US" dirty="0"/>
              <a:t> (November, 2017)</a:t>
            </a:r>
            <a:endParaRPr lang="en-US" b="1"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3340779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U = U</a:t>
            </a:r>
            <a:endParaRPr lang="en-US" dirty="0">
              <a:solidFill>
                <a:srgbClr val="FFC000"/>
              </a:solidFill>
            </a:endParaRPr>
          </a:p>
        </p:txBody>
      </p:sp>
      <p:sp>
        <p:nvSpPr>
          <p:cNvPr id="7" name="Content Placeholder 6"/>
          <p:cNvSpPr>
            <a:spLocks noGrp="1"/>
          </p:cNvSpPr>
          <p:nvPr>
            <p:ph type="body" idx="1"/>
          </p:nvPr>
        </p:nvSpPr>
        <p:spPr>
          <a:xfrm>
            <a:off x="119641" y="1524000"/>
            <a:ext cx="8871959" cy="4602163"/>
          </a:xfrm>
        </p:spPr>
        <p:txBody>
          <a:bodyPr>
            <a:normAutofit/>
          </a:bodyPr>
          <a:lstStyle/>
          <a:p>
            <a:r>
              <a:rPr lang="en-US" dirty="0"/>
              <a:t>A person living with HIV is considered to have an ‘undetectable’ viral load when </a:t>
            </a:r>
            <a:r>
              <a:rPr lang="en-US" dirty="0" smtClean="0"/>
              <a:t>ARV </a:t>
            </a:r>
            <a:r>
              <a:rPr lang="en-US" dirty="0"/>
              <a:t>treatment has brought the level of virus in their body to such low levels that blood tests cannot detect it</a:t>
            </a:r>
            <a:r>
              <a:rPr lang="en-US" dirty="0" smtClean="0"/>
              <a:t>.</a:t>
            </a:r>
          </a:p>
          <a:p>
            <a:endParaRPr lang="en-US" sz="1000" dirty="0"/>
          </a:p>
          <a:p>
            <a:r>
              <a:rPr lang="en-US" dirty="0"/>
              <a:t>There is no risk of passing on HIV if your doctor has confirmed that you are undetectable (or virally suppressed), you continue taking your treatment and attend regular viral load monitoring appointments</a:t>
            </a:r>
            <a:r>
              <a:rPr lang="en-US" dirty="0" smtClean="0"/>
              <a:t>.</a:t>
            </a:r>
          </a:p>
          <a:p>
            <a:pPr marL="0" indent="0">
              <a:buNone/>
            </a:pPr>
            <a:endParaRPr lang="en-US" sz="1000" dirty="0"/>
          </a:p>
          <a:p>
            <a:r>
              <a:rPr lang="en-US" dirty="0"/>
              <a:t>Being undetectable isn’t a constant state and if you stop taking your medication then your viral load will go back up again</a:t>
            </a:r>
            <a:r>
              <a:rPr lang="en-US" dirty="0" smtClean="0"/>
              <a:t>.</a:t>
            </a:r>
            <a:endParaRPr lang="en-US" dirty="0"/>
          </a:p>
        </p:txBody>
      </p:sp>
      <p:sp>
        <p:nvSpPr>
          <p:cNvPr id="3" name="Footer Placeholder 2"/>
          <p:cNvSpPr>
            <a:spLocks noGrp="1"/>
          </p:cNvSpPr>
          <p:nvPr>
            <p:ph type="ftr" sz="quarter" idx="11"/>
          </p:nvPr>
        </p:nvSpPr>
        <p:spPr/>
        <p:txBody>
          <a:bodyPr/>
          <a:lstStyle/>
          <a:p>
            <a:pPr>
              <a:defRPr/>
            </a:pPr>
            <a:r>
              <a:rPr lang="en-US" smtClean="0">
                <a:solidFill>
                  <a:prstClr val="black">
                    <a:tint val="75000"/>
                  </a:prstClr>
                </a:solidFill>
              </a:rPr>
              <a:t>https://www.avert.org/living-with-hiv/antiretroviral-treatment/what-does-undetectable-mean</a:t>
            </a:r>
            <a:endParaRPr lang="en-US" dirty="0">
              <a:solidFill>
                <a:prstClr val="black">
                  <a:tint val="75000"/>
                </a:prstClr>
              </a:solidFill>
            </a:endParaRPr>
          </a:p>
        </p:txBody>
      </p:sp>
    </p:spTree>
    <p:extLst>
      <p:ext uri="{BB962C8B-B14F-4D97-AF65-F5344CB8AC3E}">
        <p14:creationId xmlns:p14="http://schemas.microsoft.com/office/powerpoint/2010/main" val="1724107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Title 1"/>
          <p:cNvSpPr>
            <a:spLocks noGrp="1"/>
          </p:cNvSpPr>
          <p:nvPr>
            <p:ph type="title"/>
          </p:nvPr>
        </p:nvSpPr>
        <p:spPr/>
        <p:txBody>
          <a:bodyPr/>
          <a:lstStyle/>
          <a:p>
            <a:pPr algn="ctr"/>
            <a:r>
              <a:rPr lang="en-US" sz="4000" dirty="0" smtClean="0">
                <a:solidFill>
                  <a:srgbClr val="FFC000"/>
                </a:solidFill>
              </a:rPr>
              <a:t>HIV Prevention</a:t>
            </a:r>
          </a:p>
        </p:txBody>
      </p:sp>
      <p:sp>
        <p:nvSpPr>
          <p:cNvPr id="841731" name="Content Placeholder 2"/>
          <p:cNvSpPr>
            <a:spLocks noGrp="1"/>
          </p:cNvSpPr>
          <p:nvPr>
            <p:ph type="body" idx="1"/>
          </p:nvPr>
        </p:nvSpPr>
        <p:spPr>
          <a:xfrm>
            <a:off x="304800" y="1600200"/>
            <a:ext cx="8534400" cy="4525963"/>
          </a:xfrm>
        </p:spPr>
        <p:txBody>
          <a:bodyPr/>
          <a:lstStyle/>
          <a:p>
            <a:pPr>
              <a:buClr>
                <a:schemeClr val="bg1"/>
              </a:buClr>
              <a:buFont typeface="Arial" panose="020B0604020202020204" pitchFamily="34" charset="0"/>
              <a:buChar char="•"/>
            </a:pPr>
            <a:r>
              <a:rPr lang="en-US" sz="2800" dirty="0" smtClean="0"/>
              <a:t>Prevention is a critical component of the </a:t>
            </a:r>
            <a:r>
              <a:rPr lang="en-US" sz="2800" dirty="0" smtClean="0"/>
              <a:t>response</a:t>
            </a:r>
          </a:p>
          <a:p>
            <a:pPr>
              <a:buClr>
                <a:schemeClr val="bg1"/>
              </a:buClr>
              <a:buFont typeface="Arial" panose="020B0604020202020204" pitchFamily="34" charset="0"/>
              <a:buChar char="•"/>
            </a:pPr>
            <a:endParaRPr lang="en-US" sz="1000" dirty="0"/>
          </a:p>
          <a:p>
            <a:pPr>
              <a:buClr>
                <a:schemeClr val="bg1"/>
              </a:buClr>
              <a:buFont typeface="Arial" panose="020B0604020202020204" pitchFamily="34" charset="0"/>
              <a:buChar char="•"/>
            </a:pPr>
            <a:r>
              <a:rPr lang="en-US" sz="2800" dirty="0" smtClean="0"/>
              <a:t>HIV prevention is:</a:t>
            </a:r>
          </a:p>
          <a:p>
            <a:pPr>
              <a:buClr>
                <a:schemeClr val="bg1"/>
              </a:buClr>
              <a:buFont typeface="Arial" panose="020B0604020202020204" pitchFamily="34" charset="0"/>
              <a:buChar char="•"/>
            </a:pPr>
            <a:endParaRPr lang="en-US" sz="800" dirty="0" smtClean="0"/>
          </a:p>
          <a:p>
            <a:pPr lvl="1">
              <a:buClr>
                <a:srgbClr val="FFC000"/>
              </a:buClr>
              <a:buFont typeface="Arial" panose="020B0604020202020204" pitchFamily="34" charset="0"/>
              <a:buChar char="•"/>
            </a:pPr>
            <a:r>
              <a:rPr lang="en-US" sz="2600" dirty="0" smtClean="0">
                <a:solidFill>
                  <a:srgbClr val="FFC000"/>
                </a:solidFill>
              </a:rPr>
              <a:t>Primary prevention: reduce risk of becoming infected with HIV</a:t>
            </a:r>
          </a:p>
          <a:p>
            <a:pPr lvl="1">
              <a:buClr>
                <a:srgbClr val="FFC000"/>
              </a:buClr>
              <a:buFont typeface="Arial" panose="020B0604020202020204" pitchFamily="34" charset="0"/>
              <a:buChar char="•"/>
            </a:pPr>
            <a:endParaRPr lang="en-US" sz="800" dirty="0" smtClean="0">
              <a:solidFill>
                <a:srgbClr val="FFC000"/>
              </a:solidFill>
            </a:endParaRPr>
          </a:p>
          <a:p>
            <a:pPr lvl="1">
              <a:buClr>
                <a:srgbClr val="FFC000"/>
              </a:buClr>
              <a:buFont typeface="Arial" panose="020B0604020202020204" pitchFamily="34" charset="0"/>
              <a:buChar char="•"/>
            </a:pPr>
            <a:r>
              <a:rPr lang="en-US" sz="2600" dirty="0" smtClean="0">
                <a:solidFill>
                  <a:srgbClr val="FFC000"/>
                </a:solidFill>
              </a:rPr>
              <a:t>Secondary prevention: reduce risk of  HIV transmission to others and to keep that person as healthy as possible</a:t>
            </a:r>
            <a:endParaRPr lang="en-US" sz="2600" dirty="0">
              <a:solidFill>
                <a:srgbClr val="FFC000"/>
              </a:solidFill>
            </a:endParaRPr>
          </a:p>
        </p:txBody>
      </p:sp>
    </p:spTree>
    <p:extLst>
      <p:ext uri="{BB962C8B-B14F-4D97-AF65-F5344CB8AC3E}">
        <p14:creationId xmlns:p14="http://schemas.microsoft.com/office/powerpoint/2010/main" val="3031414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vada_spilled.jpg"/>
          <p:cNvPicPr>
            <a:picLocks noChangeAspect="1"/>
          </p:cNvPicPr>
          <p:nvPr/>
        </p:nvPicPr>
        <p:blipFill rotWithShape="1">
          <a:blip r:embed="rId3">
            <a:extLst>
              <a:ext uri="{28A0092B-C50C-407E-A947-70E740481C1C}">
                <a14:useLocalDpi xmlns:a14="http://schemas.microsoft.com/office/drawing/2010/main" val="0"/>
              </a:ext>
            </a:extLst>
          </a:blip>
          <a:srcRect t="8606"/>
          <a:stretch/>
        </p:blipFill>
        <p:spPr>
          <a:xfrm>
            <a:off x="5791200" y="5071123"/>
            <a:ext cx="3276600" cy="1411754"/>
          </a:xfrm>
          <a:prstGeom prst="rect">
            <a:avLst/>
          </a:prstGeom>
        </p:spPr>
      </p:pic>
      <p:sp>
        <p:nvSpPr>
          <p:cNvPr id="4" name="TextBox 3"/>
          <p:cNvSpPr txBox="1"/>
          <p:nvPr/>
        </p:nvSpPr>
        <p:spPr>
          <a:xfrm>
            <a:off x="379367" y="296919"/>
            <a:ext cx="8379079" cy="646331"/>
          </a:xfrm>
          <a:prstGeom prst="rect">
            <a:avLst/>
          </a:prstGeom>
          <a:noFill/>
        </p:spPr>
        <p:txBody>
          <a:bodyPr wrap="square" rtlCol="0">
            <a:spAutoFit/>
          </a:bodyPr>
          <a:lstStyle/>
          <a:p>
            <a:pPr algn="ctr"/>
            <a:r>
              <a:rPr lang="en-US" sz="3600" b="1" dirty="0" smtClean="0">
                <a:solidFill>
                  <a:srgbClr val="FFC000"/>
                </a:solidFill>
                <a:latin typeface="+mn-lt"/>
                <a:cs typeface="Helvetica"/>
              </a:rPr>
              <a:t>What is </a:t>
            </a:r>
            <a:r>
              <a:rPr lang="en-US" sz="3600" b="1" dirty="0" err="1" smtClean="0">
                <a:solidFill>
                  <a:srgbClr val="FFC000"/>
                </a:solidFill>
                <a:latin typeface="+mn-lt"/>
                <a:cs typeface="Helvetica"/>
              </a:rPr>
              <a:t>PrEP</a:t>
            </a:r>
            <a:r>
              <a:rPr lang="en-US" sz="3600" b="1" dirty="0" smtClean="0">
                <a:solidFill>
                  <a:srgbClr val="FFC000"/>
                </a:solidFill>
                <a:latin typeface="+mn-lt"/>
                <a:cs typeface="Helvetica"/>
              </a:rPr>
              <a:t>?</a:t>
            </a:r>
            <a:endParaRPr lang="en-US" sz="3600" b="1" dirty="0">
              <a:solidFill>
                <a:srgbClr val="FFC000"/>
              </a:solidFill>
              <a:latin typeface="+mn-lt"/>
              <a:cs typeface="Helvetica"/>
            </a:endParaRPr>
          </a:p>
        </p:txBody>
      </p:sp>
      <p:sp>
        <p:nvSpPr>
          <p:cNvPr id="3" name="TextBox 2"/>
          <p:cNvSpPr txBox="1"/>
          <p:nvPr/>
        </p:nvSpPr>
        <p:spPr>
          <a:xfrm>
            <a:off x="379368" y="1327731"/>
            <a:ext cx="8379078" cy="1717393"/>
          </a:xfrm>
          <a:prstGeom prst="rect">
            <a:avLst/>
          </a:prstGeom>
          <a:noFill/>
        </p:spPr>
        <p:txBody>
          <a:bodyPr wrap="square" rtlCol="0">
            <a:spAutoFit/>
          </a:bodyPr>
          <a:lstStyle/>
          <a:p>
            <a:pPr marL="0" lvl="1">
              <a:lnSpc>
                <a:spcPct val="120000"/>
              </a:lnSpc>
            </a:pPr>
            <a:r>
              <a:rPr lang="en-US" sz="3200" b="1" dirty="0" smtClean="0">
                <a:solidFill>
                  <a:schemeClr val="bg1"/>
                </a:solidFill>
                <a:latin typeface="+mn-lt"/>
                <a:cs typeface="Helvetica"/>
              </a:rPr>
              <a:t>Pre-exposure prophylaxis</a:t>
            </a:r>
            <a:r>
              <a:rPr lang="en-US" sz="3200" b="1" dirty="0" smtClean="0">
                <a:latin typeface="Helvetica"/>
                <a:cs typeface="Helvetica"/>
              </a:rPr>
              <a:t/>
            </a:r>
            <a:br>
              <a:rPr lang="en-US" sz="3200" b="1" dirty="0" smtClean="0">
                <a:latin typeface="Helvetica"/>
                <a:cs typeface="Helvetica"/>
              </a:rPr>
            </a:br>
            <a:r>
              <a:rPr lang="en-US" sz="2800" dirty="0">
                <a:solidFill>
                  <a:srgbClr val="FFC000"/>
                </a:solidFill>
                <a:latin typeface="+mn-lt"/>
                <a:cs typeface="Helvetica"/>
              </a:rPr>
              <a:t>Use of anti-HIV medications </a:t>
            </a:r>
            <a:r>
              <a:rPr lang="en-US" sz="2800" b="1" dirty="0">
                <a:solidFill>
                  <a:srgbClr val="FFC000"/>
                </a:solidFill>
                <a:latin typeface="+mn-lt"/>
                <a:cs typeface="Helvetica"/>
              </a:rPr>
              <a:t>before</a:t>
            </a:r>
            <a:r>
              <a:rPr lang="en-US" sz="2800" dirty="0">
                <a:solidFill>
                  <a:srgbClr val="FFC000"/>
                </a:solidFill>
                <a:latin typeface="+mn-lt"/>
                <a:cs typeface="Helvetica"/>
              </a:rPr>
              <a:t> an exposure, to reduce the risk of becoming </a:t>
            </a:r>
            <a:r>
              <a:rPr lang="en-US" sz="2800" dirty="0" smtClean="0">
                <a:solidFill>
                  <a:srgbClr val="FFC000"/>
                </a:solidFill>
                <a:latin typeface="+mn-lt"/>
                <a:cs typeface="Helvetica"/>
              </a:rPr>
              <a:t>infected</a:t>
            </a:r>
            <a:endParaRPr lang="en-US" sz="2800" dirty="0">
              <a:solidFill>
                <a:srgbClr val="FFC000"/>
              </a:solidFill>
              <a:latin typeface="+mn-lt"/>
              <a:cs typeface="Helvetica"/>
            </a:endParaRPr>
          </a:p>
        </p:txBody>
      </p:sp>
      <p:sp>
        <p:nvSpPr>
          <p:cNvPr id="6" name="Rectangle 5"/>
          <p:cNvSpPr/>
          <p:nvPr/>
        </p:nvSpPr>
        <p:spPr>
          <a:xfrm>
            <a:off x="379367" y="3410974"/>
            <a:ext cx="8379078" cy="574901"/>
          </a:xfrm>
          <a:prstGeom prst="rect">
            <a:avLst/>
          </a:prstGeom>
        </p:spPr>
        <p:txBody>
          <a:bodyPr wrap="square">
            <a:spAutoFit/>
          </a:bodyPr>
          <a:lstStyle/>
          <a:p>
            <a:pPr marL="0" lvl="1">
              <a:lnSpc>
                <a:spcPct val="120000"/>
              </a:lnSpc>
            </a:pPr>
            <a:r>
              <a:rPr lang="en-US" sz="2800" b="1" dirty="0" smtClean="0">
                <a:solidFill>
                  <a:schemeClr val="bg1"/>
                </a:solidFill>
                <a:latin typeface="+mn-lt"/>
                <a:cs typeface="Helvetica"/>
              </a:rPr>
              <a:t>Tenofovir</a:t>
            </a:r>
            <a:r>
              <a:rPr lang="en-US" sz="2800" dirty="0" smtClean="0">
                <a:solidFill>
                  <a:schemeClr val="bg1"/>
                </a:solidFill>
                <a:latin typeface="+mn-lt"/>
                <a:cs typeface="Helvetica"/>
              </a:rPr>
              <a:t> is the most studied agent for </a:t>
            </a:r>
            <a:r>
              <a:rPr lang="en-US" sz="2800" dirty="0" err="1" smtClean="0">
                <a:solidFill>
                  <a:schemeClr val="bg1"/>
                </a:solidFill>
                <a:latin typeface="+mn-lt"/>
                <a:cs typeface="Helvetica"/>
              </a:rPr>
              <a:t>PrEP</a:t>
            </a:r>
            <a:endParaRPr lang="en-US" sz="2800" dirty="0">
              <a:solidFill>
                <a:schemeClr val="bg1"/>
              </a:solidFill>
              <a:latin typeface="+mn-lt"/>
              <a:cs typeface="Helvetica"/>
            </a:endParaRPr>
          </a:p>
        </p:txBody>
      </p:sp>
      <p:sp>
        <p:nvSpPr>
          <p:cNvPr id="8" name="Rectangle 7"/>
          <p:cNvSpPr/>
          <p:nvPr/>
        </p:nvSpPr>
        <p:spPr>
          <a:xfrm>
            <a:off x="379368" y="3895861"/>
            <a:ext cx="8379078" cy="1643527"/>
          </a:xfrm>
          <a:prstGeom prst="rect">
            <a:avLst/>
          </a:prstGeom>
        </p:spPr>
        <p:txBody>
          <a:bodyPr wrap="square">
            <a:spAutoFit/>
          </a:bodyPr>
          <a:lstStyle/>
          <a:p>
            <a:pPr lvl="1" indent="-457200">
              <a:lnSpc>
                <a:spcPct val="120000"/>
              </a:lnSpc>
              <a:buFont typeface="Arial"/>
              <a:buChar char="•"/>
            </a:pPr>
            <a:r>
              <a:rPr lang="en-US" sz="2800" dirty="0" smtClean="0">
                <a:solidFill>
                  <a:srgbClr val="FFC000"/>
                </a:solidFill>
                <a:latin typeface="+mn-lt"/>
                <a:cs typeface="Helvetica"/>
              </a:rPr>
              <a:t>Properties allow once-daily dosing</a:t>
            </a:r>
          </a:p>
          <a:p>
            <a:pPr lvl="1" indent="-457200">
              <a:lnSpc>
                <a:spcPct val="120000"/>
              </a:lnSpc>
              <a:buFont typeface="Arial"/>
              <a:buChar char="•"/>
            </a:pPr>
            <a:r>
              <a:rPr lang="en-US" sz="2800" dirty="0" smtClean="0">
                <a:solidFill>
                  <a:srgbClr val="FFC000"/>
                </a:solidFill>
                <a:latin typeface="+mn-lt"/>
                <a:cs typeface="Helvetica"/>
              </a:rPr>
              <a:t>No major drug-drug interactions</a:t>
            </a:r>
          </a:p>
          <a:p>
            <a:pPr lvl="1" indent="-457200">
              <a:lnSpc>
                <a:spcPct val="120000"/>
              </a:lnSpc>
              <a:buFont typeface="Arial"/>
              <a:buChar char="•"/>
            </a:pPr>
            <a:r>
              <a:rPr lang="en-US" sz="2800" dirty="0" smtClean="0">
                <a:solidFill>
                  <a:srgbClr val="FFC000"/>
                </a:solidFill>
                <a:latin typeface="+mn-lt"/>
                <a:cs typeface="Helvetica"/>
              </a:rPr>
              <a:t>Safe and well tolerated</a:t>
            </a:r>
          </a:p>
        </p:txBody>
      </p:sp>
    </p:spTree>
    <p:extLst>
      <p:ext uri="{BB962C8B-B14F-4D97-AF65-F5344CB8AC3E}">
        <p14:creationId xmlns:p14="http://schemas.microsoft.com/office/powerpoint/2010/main" val="19901034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300"/>
                                        <p:tgtEl>
                                          <p:spTgt spid="8">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300"/>
                                        <p:tgtEl>
                                          <p:spTgt spid="8">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3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18239" y="1969291"/>
            <a:ext cx="2310195" cy="461665"/>
          </a:xfrm>
          <a:prstGeom prst="rect">
            <a:avLst/>
          </a:prstGeom>
          <a:noFill/>
        </p:spPr>
        <p:txBody>
          <a:bodyPr wrap="square" rtlCol="0">
            <a:spAutoFit/>
          </a:bodyPr>
          <a:lstStyle/>
          <a:p>
            <a:r>
              <a:rPr lang="en-US" sz="2400" dirty="0" smtClean="0">
                <a:latin typeface="Helvetica"/>
                <a:cs typeface="Helvetica"/>
              </a:rPr>
              <a:t>July 2012</a:t>
            </a:r>
            <a:endParaRPr lang="en-US" sz="2400" dirty="0">
              <a:latin typeface="Helvetica"/>
              <a:cs typeface="Helvetica"/>
            </a:endParaRPr>
          </a:p>
        </p:txBody>
      </p:sp>
      <p:sp>
        <p:nvSpPr>
          <p:cNvPr id="4" name="TextBox 3"/>
          <p:cNvSpPr txBox="1"/>
          <p:nvPr/>
        </p:nvSpPr>
        <p:spPr>
          <a:xfrm>
            <a:off x="379367" y="296919"/>
            <a:ext cx="8379079" cy="646331"/>
          </a:xfrm>
          <a:prstGeom prst="rect">
            <a:avLst/>
          </a:prstGeom>
          <a:noFill/>
        </p:spPr>
        <p:txBody>
          <a:bodyPr wrap="square" rtlCol="0">
            <a:spAutoFit/>
          </a:bodyPr>
          <a:lstStyle/>
          <a:p>
            <a:pPr algn="ctr"/>
            <a:r>
              <a:rPr lang="en-US" sz="3600" b="1" dirty="0" smtClean="0">
                <a:solidFill>
                  <a:srgbClr val="FFC000"/>
                </a:solidFill>
                <a:latin typeface="+mn-lt"/>
                <a:cs typeface="Helvetica"/>
              </a:rPr>
              <a:t>Moving </a:t>
            </a:r>
            <a:r>
              <a:rPr lang="en-US" sz="3600" b="1" dirty="0" err="1" smtClean="0">
                <a:solidFill>
                  <a:srgbClr val="FFC000"/>
                </a:solidFill>
                <a:latin typeface="+mn-lt"/>
                <a:cs typeface="Helvetica"/>
              </a:rPr>
              <a:t>PrEP</a:t>
            </a:r>
            <a:r>
              <a:rPr lang="en-US" sz="3600" b="1" dirty="0" smtClean="0">
                <a:solidFill>
                  <a:srgbClr val="FFC000"/>
                </a:solidFill>
                <a:latin typeface="+mn-lt"/>
                <a:cs typeface="Helvetica"/>
              </a:rPr>
              <a:t> into practice</a:t>
            </a:r>
            <a:endParaRPr lang="en-US" sz="4000" b="1" dirty="0">
              <a:solidFill>
                <a:srgbClr val="FFC000"/>
              </a:solidFill>
              <a:latin typeface="+mn-lt"/>
              <a:cs typeface="Helvetica"/>
            </a:endParaRPr>
          </a:p>
        </p:txBody>
      </p:sp>
      <p:pic>
        <p:nvPicPr>
          <p:cNvPr id="2" name="Picture 1" descr="FDA_Approval_July2012.png"/>
          <p:cNvPicPr>
            <a:picLocks noChangeAspect="1"/>
          </p:cNvPicPr>
          <p:nvPr/>
        </p:nvPicPr>
        <p:blipFill rotWithShape="1">
          <a:blip r:embed="rId3" cstate="print">
            <a:extLst>
              <a:ext uri="{28A0092B-C50C-407E-A947-70E740481C1C}">
                <a14:useLocalDpi xmlns:a14="http://schemas.microsoft.com/office/drawing/2010/main" val="0"/>
              </a:ext>
            </a:extLst>
          </a:blip>
          <a:srcRect t="1" r="754" b="640"/>
          <a:stretch/>
        </p:blipFill>
        <p:spPr>
          <a:xfrm rot="21336054">
            <a:off x="242196" y="1268190"/>
            <a:ext cx="4303225" cy="4493548"/>
          </a:xfrm>
          <a:prstGeom prst="rect">
            <a:avLst/>
          </a:prstGeom>
          <a:ln>
            <a:noFill/>
          </a:ln>
          <a:effectLst>
            <a:outerShdw blurRad="292100" dist="139700" dir="2700000" algn="tl" rotWithShape="0">
              <a:srgbClr val="333333">
                <a:alpha val="65000"/>
              </a:srgbClr>
            </a:outerShdw>
          </a:effectLst>
        </p:spPr>
      </p:pic>
      <p:pic>
        <p:nvPicPr>
          <p:cNvPr id="5" name="Picture 4" descr="USPHS_Cover_2014.png"/>
          <p:cNvPicPr>
            <a:picLocks noChangeAspect="1"/>
          </p:cNvPicPr>
          <p:nvPr/>
        </p:nvPicPr>
        <p:blipFill rotWithShape="1">
          <a:blip r:embed="rId4">
            <a:extLst>
              <a:ext uri="{28A0092B-C50C-407E-A947-70E740481C1C}">
                <a14:useLocalDpi xmlns:a14="http://schemas.microsoft.com/office/drawing/2010/main" val="0"/>
              </a:ext>
            </a:extLst>
          </a:blip>
          <a:srcRect t="16156"/>
          <a:stretch/>
        </p:blipFill>
        <p:spPr>
          <a:xfrm rot="284916">
            <a:off x="3754577" y="1322557"/>
            <a:ext cx="5084980" cy="43946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77627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52"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573326" y="2486480"/>
            <a:ext cx="2894204" cy="3139321"/>
          </a:xfrm>
          <a:prstGeom prst="rect">
            <a:avLst/>
          </a:prstGeom>
          <a:noFill/>
        </p:spPr>
        <p:txBody>
          <a:bodyPr wrap="square" rtlCol="0">
            <a:spAutoFit/>
          </a:bodyPr>
          <a:lstStyle/>
          <a:p>
            <a:pPr algn="ctr"/>
            <a:r>
              <a:rPr lang="en-US" sz="6600" dirty="0" smtClean="0">
                <a:solidFill>
                  <a:schemeClr val="bg1">
                    <a:lumMod val="65000"/>
                  </a:schemeClr>
                </a:solidFill>
                <a:latin typeface="Helvetica"/>
                <a:cs typeface="Helvetica"/>
              </a:rPr>
              <a:t>44</a:t>
            </a:r>
          </a:p>
          <a:p>
            <a:pPr algn="ctr"/>
            <a:endParaRPr lang="en-US" sz="6600" dirty="0">
              <a:solidFill>
                <a:schemeClr val="bg1">
                  <a:lumMod val="65000"/>
                </a:schemeClr>
              </a:solidFill>
              <a:latin typeface="Helvetica"/>
              <a:cs typeface="Helvetica"/>
            </a:endParaRPr>
          </a:p>
          <a:p>
            <a:pPr algn="ctr"/>
            <a:r>
              <a:rPr lang="en-US" sz="6600" dirty="0" smtClean="0">
                <a:solidFill>
                  <a:schemeClr val="bg1">
                    <a:lumMod val="65000"/>
                  </a:schemeClr>
                </a:solidFill>
                <a:latin typeface="Helvetica"/>
                <a:cs typeface="Helvetica"/>
              </a:rPr>
              <a:t>62-73</a:t>
            </a:r>
            <a:endParaRPr lang="en-US" sz="6600" dirty="0">
              <a:solidFill>
                <a:schemeClr val="bg1">
                  <a:lumMod val="65000"/>
                </a:schemeClr>
              </a:solidFill>
              <a:latin typeface="Helvetica"/>
              <a:cs typeface="Helvetica"/>
            </a:endParaRPr>
          </a:p>
        </p:txBody>
      </p:sp>
      <p:sp>
        <p:nvSpPr>
          <p:cNvPr id="4" name="TextBox 3"/>
          <p:cNvSpPr txBox="1"/>
          <p:nvPr/>
        </p:nvSpPr>
        <p:spPr>
          <a:xfrm>
            <a:off x="379367" y="296919"/>
            <a:ext cx="8379079" cy="584775"/>
          </a:xfrm>
          <a:prstGeom prst="rect">
            <a:avLst/>
          </a:prstGeom>
          <a:noFill/>
        </p:spPr>
        <p:txBody>
          <a:bodyPr wrap="square" rtlCol="0">
            <a:spAutoFit/>
          </a:bodyPr>
          <a:lstStyle/>
          <a:p>
            <a:pPr algn="ctr"/>
            <a:r>
              <a:rPr lang="en-US" sz="3200" b="1" dirty="0" smtClean="0">
                <a:solidFill>
                  <a:srgbClr val="FFC000"/>
                </a:solidFill>
                <a:latin typeface="+mn-lt"/>
                <a:cs typeface="Helvetica"/>
              </a:rPr>
              <a:t>Adherence is key to </a:t>
            </a:r>
            <a:r>
              <a:rPr lang="en-US" sz="3200" b="1" dirty="0" err="1" smtClean="0">
                <a:solidFill>
                  <a:srgbClr val="FFC000"/>
                </a:solidFill>
                <a:latin typeface="+mn-lt"/>
                <a:cs typeface="Helvetica"/>
              </a:rPr>
              <a:t>PrEP’s</a:t>
            </a:r>
            <a:r>
              <a:rPr lang="en-US" sz="3200" b="1" dirty="0" smtClean="0">
                <a:solidFill>
                  <a:srgbClr val="FFC000"/>
                </a:solidFill>
                <a:latin typeface="+mn-lt"/>
                <a:cs typeface="Helvetica"/>
              </a:rPr>
              <a:t> efficacy</a:t>
            </a:r>
            <a:endParaRPr lang="en-US" sz="3200" b="1" dirty="0">
              <a:solidFill>
                <a:srgbClr val="FFC000"/>
              </a:solidFill>
              <a:latin typeface="+mn-lt"/>
              <a:cs typeface="Helvetica"/>
            </a:endParaRPr>
          </a:p>
        </p:txBody>
      </p:sp>
      <p:sp>
        <p:nvSpPr>
          <p:cNvPr id="5" name="TextBox 4"/>
          <p:cNvSpPr txBox="1"/>
          <p:nvPr/>
        </p:nvSpPr>
        <p:spPr>
          <a:xfrm>
            <a:off x="633367" y="6019800"/>
            <a:ext cx="8379079" cy="523220"/>
          </a:xfrm>
          <a:prstGeom prst="rect">
            <a:avLst/>
          </a:prstGeom>
          <a:noFill/>
        </p:spPr>
        <p:txBody>
          <a:bodyPr wrap="square" rtlCol="0">
            <a:spAutoFit/>
          </a:bodyPr>
          <a:lstStyle/>
          <a:p>
            <a:pPr algn="r"/>
            <a:r>
              <a:rPr lang="en-US" sz="1400" dirty="0" smtClean="0">
                <a:solidFill>
                  <a:schemeClr val="bg1">
                    <a:lumMod val="50000"/>
                  </a:schemeClr>
                </a:solidFill>
                <a:latin typeface="Helvetica"/>
                <a:cs typeface="Helvetica"/>
              </a:rPr>
              <a:t>Grant RM, et al. </a:t>
            </a:r>
            <a:r>
              <a:rPr lang="en-US" sz="1400" i="1" dirty="0" smtClean="0">
                <a:solidFill>
                  <a:schemeClr val="bg1">
                    <a:lumMod val="50000"/>
                  </a:schemeClr>
                </a:solidFill>
                <a:latin typeface="Helvetica"/>
                <a:cs typeface="Helvetica"/>
              </a:rPr>
              <a:t>NEJM</a:t>
            </a:r>
            <a:r>
              <a:rPr lang="en-US" sz="1400" dirty="0" smtClean="0">
                <a:solidFill>
                  <a:schemeClr val="bg1">
                    <a:lumMod val="50000"/>
                  </a:schemeClr>
                </a:solidFill>
                <a:latin typeface="Helvetica"/>
                <a:cs typeface="Helvetica"/>
              </a:rPr>
              <a:t>. Dec 2010;363(27):2587-99</a:t>
            </a:r>
          </a:p>
          <a:p>
            <a:pPr algn="r"/>
            <a:r>
              <a:rPr lang="en-US" sz="1400" dirty="0" err="1" smtClean="0">
                <a:solidFill>
                  <a:schemeClr val="bg1">
                    <a:lumMod val="50000"/>
                  </a:schemeClr>
                </a:solidFill>
                <a:latin typeface="Helvetica"/>
                <a:cs typeface="Helvetica"/>
              </a:rPr>
              <a:t>Baeten</a:t>
            </a:r>
            <a:r>
              <a:rPr lang="en-US" sz="1400" dirty="0" smtClean="0">
                <a:solidFill>
                  <a:schemeClr val="bg1">
                    <a:lumMod val="50000"/>
                  </a:schemeClr>
                </a:solidFill>
                <a:latin typeface="Helvetica"/>
                <a:cs typeface="Helvetica"/>
              </a:rPr>
              <a:t> JM, et al.</a:t>
            </a:r>
            <a:r>
              <a:rPr lang="en-US" sz="1400" i="1" dirty="0" smtClean="0">
                <a:solidFill>
                  <a:schemeClr val="bg1">
                    <a:lumMod val="50000"/>
                  </a:schemeClr>
                </a:solidFill>
                <a:latin typeface="Helvetica"/>
                <a:cs typeface="Helvetica"/>
              </a:rPr>
              <a:t> NEJM. </a:t>
            </a:r>
            <a:r>
              <a:rPr lang="en-US" sz="1400" dirty="0" smtClean="0">
                <a:solidFill>
                  <a:schemeClr val="bg1">
                    <a:lumMod val="50000"/>
                  </a:schemeClr>
                </a:solidFill>
                <a:latin typeface="Helvetica"/>
                <a:cs typeface="Helvetica"/>
              </a:rPr>
              <a:t>Aug 2012;367(5):399-410</a:t>
            </a:r>
            <a:endParaRPr lang="en-US" sz="1400" dirty="0">
              <a:solidFill>
                <a:schemeClr val="bg1">
                  <a:lumMod val="50000"/>
                </a:schemeClr>
              </a:solidFill>
              <a:latin typeface="Helvetica"/>
              <a:cs typeface="Helvetica"/>
            </a:endParaRPr>
          </a:p>
        </p:txBody>
      </p:sp>
      <p:pic>
        <p:nvPicPr>
          <p:cNvPr id="6" name="Picture 5" descr="iprex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367" y="2435259"/>
            <a:ext cx="1461981" cy="140642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564497" y="2480970"/>
            <a:ext cx="2894204" cy="3139321"/>
          </a:xfrm>
          <a:prstGeom prst="rect">
            <a:avLst/>
          </a:prstGeom>
          <a:noFill/>
        </p:spPr>
        <p:txBody>
          <a:bodyPr wrap="square" rtlCol="0">
            <a:spAutoFit/>
          </a:bodyPr>
          <a:lstStyle/>
          <a:p>
            <a:pPr algn="ctr"/>
            <a:r>
              <a:rPr lang="en-US" sz="6600" dirty="0" smtClean="0">
                <a:solidFill>
                  <a:srgbClr val="FFC000"/>
                </a:solidFill>
                <a:latin typeface="Helvetica"/>
                <a:cs typeface="Helvetica"/>
              </a:rPr>
              <a:t>44</a:t>
            </a:r>
          </a:p>
          <a:p>
            <a:pPr algn="ctr"/>
            <a:endParaRPr lang="en-US" sz="6600" dirty="0">
              <a:latin typeface="Helvetica"/>
              <a:cs typeface="Helvetica"/>
            </a:endParaRPr>
          </a:p>
          <a:p>
            <a:pPr algn="ctr"/>
            <a:r>
              <a:rPr lang="en-US" sz="6600" dirty="0" smtClean="0">
                <a:solidFill>
                  <a:srgbClr val="FFC000"/>
                </a:solidFill>
                <a:latin typeface="Helvetica"/>
                <a:cs typeface="Helvetica"/>
              </a:rPr>
              <a:t>62-73</a:t>
            </a:r>
            <a:endParaRPr lang="en-US" sz="6600" dirty="0">
              <a:solidFill>
                <a:srgbClr val="FFC000"/>
              </a:solidFill>
              <a:latin typeface="Helvetica"/>
              <a:cs typeface="Helvetica"/>
            </a:endParaRPr>
          </a:p>
        </p:txBody>
      </p:sp>
      <p:pic>
        <p:nvPicPr>
          <p:cNvPr id="9" name="Picture 8" descr="partners_prep.jpg"/>
          <p:cNvPicPr>
            <a:picLocks noChangeAspect="1"/>
          </p:cNvPicPr>
          <p:nvPr/>
        </p:nvPicPr>
        <p:blipFill rotWithShape="1">
          <a:blip r:embed="rId4">
            <a:extLst>
              <a:ext uri="{28A0092B-C50C-407E-A947-70E740481C1C}">
                <a14:useLocalDpi xmlns:a14="http://schemas.microsoft.com/office/drawing/2010/main" val="0"/>
              </a:ext>
            </a:extLst>
          </a:blip>
          <a:srcRect t="6388" r="74677"/>
          <a:stretch/>
        </p:blipFill>
        <p:spPr>
          <a:xfrm>
            <a:off x="641354" y="4262047"/>
            <a:ext cx="1455410" cy="16116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2260872" y="1305923"/>
            <a:ext cx="6464046" cy="523220"/>
          </a:xfrm>
          <a:prstGeom prst="rect">
            <a:avLst/>
          </a:prstGeom>
          <a:noFill/>
        </p:spPr>
        <p:txBody>
          <a:bodyPr wrap="square" rtlCol="0">
            <a:spAutoFit/>
          </a:bodyPr>
          <a:lstStyle/>
          <a:p>
            <a:pPr algn="ctr"/>
            <a:r>
              <a:rPr lang="en-US" sz="2800" b="1" dirty="0" smtClean="0">
                <a:solidFill>
                  <a:schemeClr val="bg1"/>
                </a:solidFill>
                <a:latin typeface="+mn-lt"/>
                <a:cs typeface="Helvetica"/>
              </a:rPr>
              <a:t>Protective efficacy (%)</a:t>
            </a:r>
          </a:p>
        </p:txBody>
      </p:sp>
      <p:sp>
        <p:nvSpPr>
          <p:cNvPr id="11" name="TextBox 10"/>
          <p:cNvSpPr txBox="1"/>
          <p:nvPr/>
        </p:nvSpPr>
        <p:spPr>
          <a:xfrm>
            <a:off x="2667910" y="1933055"/>
            <a:ext cx="2605315" cy="523220"/>
          </a:xfrm>
          <a:prstGeom prst="rect">
            <a:avLst/>
          </a:prstGeom>
          <a:noFill/>
        </p:spPr>
        <p:txBody>
          <a:bodyPr wrap="square" rtlCol="0">
            <a:spAutoFit/>
          </a:bodyPr>
          <a:lstStyle/>
          <a:p>
            <a:pPr algn="ctr"/>
            <a:r>
              <a:rPr lang="en-US" sz="2800" b="1" dirty="0" smtClean="0">
                <a:solidFill>
                  <a:srgbClr val="FFC000"/>
                </a:solidFill>
                <a:latin typeface="+mn-lt"/>
                <a:cs typeface="Helvetica"/>
              </a:rPr>
              <a:t>All participants</a:t>
            </a:r>
            <a:endParaRPr lang="en-US" sz="2800" b="1" dirty="0">
              <a:solidFill>
                <a:srgbClr val="FFC000"/>
              </a:solidFill>
              <a:latin typeface="+mn-lt"/>
              <a:cs typeface="Helvetica"/>
            </a:endParaRPr>
          </a:p>
        </p:txBody>
      </p:sp>
      <p:sp>
        <p:nvSpPr>
          <p:cNvPr id="12" name="TextBox 11"/>
          <p:cNvSpPr txBox="1"/>
          <p:nvPr/>
        </p:nvSpPr>
        <p:spPr>
          <a:xfrm>
            <a:off x="6153131" y="1922169"/>
            <a:ext cx="2605315" cy="523220"/>
          </a:xfrm>
          <a:prstGeom prst="rect">
            <a:avLst/>
          </a:prstGeom>
          <a:noFill/>
        </p:spPr>
        <p:txBody>
          <a:bodyPr wrap="square" rtlCol="0">
            <a:spAutoFit/>
          </a:bodyPr>
          <a:lstStyle/>
          <a:p>
            <a:pPr algn="ctr"/>
            <a:r>
              <a:rPr lang="en-US" sz="2800" b="1" dirty="0" smtClean="0">
                <a:solidFill>
                  <a:srgbClr val="00B050"/>
                </a:solidFill>
                <a:latin typeface="+mn-lt"/>
                <a:cs typeface="Helvetica"/>
              </a:rPr>
              <a:t>High adherers</a:t>
            </a:r>
            <a:endParaRPr lang="en-US" sz="2800" b="1" dirty="0">
              <a:solidFill>
                <a:srgbClr val="00B050"/>
              </a:solidFill>
              <a:latin typeface="+mn-lt"/>
              <a:cs typeface="Helvetica"/>
            </a:endParaRPr>
          </a:p>
        </p:txBody>
      </p:sp>
      <p:sp>
        <p:nvSpPr>
          <p:cNvPr id="13" name="TextBox 12"/>
          <p:cNvSpPr txBox="1"/>
          <p:nvPr/>
        </p:nvSpPr>
        <p:spPr>
          <a:xfrm>
            <a:off x="6085561" y="2474045"/>
            <a:ext cx="2619828" cy="3139321"/>
          </a:xfrm>
          <a:prstGeom prst="rect">
            <a:avLst/>
          </a:prstGeom>
          <a:noFill/>
        </p:spPr>
        <p:txBody>
          <a:bodyPr wrap="square" rtlCol="0">
            <a:spAutoFit/>
          </a:bodyPr>
          <a:lstStyle/>
          <a:p>
            <a:pPr algn="ctr"/>
            <a:r>
              <a:rPr lang="en-US" sz="6600" dirty="0" smtClean="0">
                <a:solidFill>
                  <a:srgbClr val="00B050"/>
                </a:solidFill>
                <a:latin typeface="Helvetica"/>
                <a:cs typeface="Helvetica"/>
              </a:rPr>
              <a:t>92</a:t>
            </a:r>
          </a:p>
          <a:p>
            <a:pPr algn="ctr"/>
            <a:endParaRPr lang="en-US" sz="6600" dirty="0">
              <a:latin typeface="Helvetica"/>
              <a:cs typeface="Helvetica"/>
            </a:endParaRPr>
          </a:p>
          <a:p>
            <a:pPr algn="ctr"/>
            <a:r>
              <a:rPr lang="en-US" sz="6600" dirty="0" smtClean="0">
                <a:solidFill>
                  <a:srgbClr val="00B050"/>
                </a:solidFill>
                <a:latin typeface="Helvetica"/>
                <a:cs typeface="Helvetica"/>
              </a:rPr>
              <a:t>~95</a:t>
            </a:r>
            <a:endParaRPr lang="en-US" sz="6600" dirty="0">
              <a:solidFill>
                <a:srgbClr val="00B050"/>
              </a:solidFill>
              <a:latin typeface="Helvetica"/>
              <a:cs typeface="Helvetica"/>
            </a:endParaRPr>
          </a:p>
        </p:txBody>
      </p:sp>
      <p:sp>
        <p:nvSpPr>
          <p:cNvPr id="14" name="Right Arrow 13"/>
          <p:cNvSpPr/>
          <p:nvPr/>
        </p:nvSpPr>
        <p:spPr>
          <a:xfrm>
            <a:off x="5655523" y="2720788"/>
            <a:ext cx="635000" cy="76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5662781" y="4705618"/>
            <a:ext cx="635000" cy="76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2875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300"/>
                                        <p:tgtEl>
                                          <p:spTgt spid="7"/>
                                        </p:tgtEl>
                                      </p:cBhvr>
                                    </p:animEffect>
                                    <p:set>
                                      <p:cBhvr>
                                        <p:cTn id="12" dur="1" fill="hold">
                                          <p:stCondLst>
                                            <p:cond delay="299"/>
                                          </p:stCondLst>
                                        </p:cTn>
                                        <p:tgtEl>
                                          <p:spTgt spid="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3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300"/>
                                        <p:tgtEl>
                                          <p:spTgt spid="1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300"/>
                                        <p:tgtEl>
                                          <p:spTgt spid="15"/>
                                        </p:tgtEl>
                                      </p:cBhvr>
                                    </p:animEffect>
                                  </p:childTnLst>
                                </p:cTn>
                              </p:par>
                            </p:childTnLst>
                          </p:cTn>
                        </p:par>
                        <p:par>
                          <p:cTn id="22" fill="hold">
                            <p:stCondLst>
                              <p:cond delay="3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7" grpId="1"/>
      <p:bldP spid="13" grpId="0"/>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kwell_hiv_truvad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743454"/>
            <a:ext cx="7620000" cy="4292600"/>
          </a:xfrm>
          <a:prstGeom prst="rect">
            <a:avLst/>
          </a:prstGeom>
        </p:spPr>
      </p:pic>
      <p:sp>
        <p:nvSpPr>
          <p:cNvPr id="6" name="TextBox 5"/>
          <p:cNvSpPr txBox="1"/>
          <p:nvPr/>
        </p:nvSpPr>
        <p:spPr>
          <a:xfrm>
            <a:off x="379367" y="5307887"/>
            <a:ext cx="8379079" cy="646331"/>
          </a:xfrm>
          <a:prstGeom prst="rect">
            <a:avLst/>
          </a:prstGeom>
          <a:noFill/>
        </p:spPr>
        <p:txBody>
          <a:bodyPr wrap="square" rtlCol="0">
            <a:spAutoFit/>
          </a:bodyPr>
          <a:lstStyle/>
          <a:p>
            <a:pPr algn="ctr"/>
            <a:r>
              <a:rPr lang="en-US" sz="3600" b="1" dirty="0" smtClean="0">
                <a:solidFill>
                  <a:srgbClr val="FFC000"/>
                </a:solidFill>
                <a:latin typeface="+mn-lt"/>
                <a:cs typeface="Helvetica"/>
              </a:rPr>
              <a:t>Adherence makes all the difference</a:t>
            </a:r>
            <a:endParaRPr lang="en-US" sz="3600" b="1" dirty="0">
              <a:solidFill>
                <a:srgbClr val="FFC000"/>
              </a:solidFill>
              <a:latin typeface="+mn-lt"/>
              <a:cs typeface="Helvetica"/>
            </a:endParaRPr>
          </a:p>
        </p:txBody>
      </p:sp>
    </p:spTree>
    <p:extLst>
      <p:ext uri="{BB962C8B-B14F-4D97-AF65-F5344CB8AC3E}">
        <p14:creationId xmlns:p14="http://schemas.microsoft.com/office/powerpoint/2010/main" val="3364315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nt_iprex_ole_fig2.png"/>
          <p:cNvPicPr>
            <a:picLocks noChangeAspect="1"/>
          </p:cNvPicPr>
          <p:nvPr/>
        </p:nvPicPr>
        <p:blipFill rotWithShape="1">
          <a:blip r:embed="rId2">
            <a:extLst>
              <a:ext uri="{28A0092B-C50C-407E-A947-70E740481C1C}">
                <a14:useLocalDpi xmlns:a14="http://schemas.microsoft.com/office/drawing/2010/main" val="0"/>
              </a:ext>
            </a:extLst>
          </a:blip>
          <a:srcRect b="18796"/>
          <a:stretch/>
        </p:blipFill>
        <p:spPr>
          <a:xfrm>
            <a:off x="456713" y="942231"/>
            <a:ext cx="8230574" cy="5408986"/>
          </a:xfrm>
          <a:prstGeom prst="rect">
            <a:avLst/>
          </a:prstGeom>
        </p:spPr>
      </p:pic>
      <p:sp>
        <p:nvSpPr>
          <p:cNvPr id="4" name="TextBox 3"/>
          <p:cNvSpPr txBox="1"/>
          <p:nvPr/>
        </p:nvSpPr>
        <p:spPr>
          <a:xfrm>
            <a:off x="633367" y="6324600"/>
            <a:ext cx="8379079" cy="307777"/>
          </a:xfrm>
          <a:prstGeom prst="rect">
            <a:avLst/>
          </a:prstGeom>
          <a:noFill/>
        </p:spPr>
        <p:txBody>
          <a:bodyPr wrap="square" rtlCol="0">
            <a:spAutoFit/>
          </a:bodyPr>
          <a:lstStyle/>
          <a:p>
            <a:pPr algn="r"/>
            <a:r>
              <a:rPr lang="en-US" sz="1400" dirty="0" smtClean="0">
                <a:solidFill>
                  <a:schemeClr val="bg1">
                    <a:lumMod val="50000"/>
                  </a:schemeClr>
                </a:solidFill>
                <a:latin typeface="Helvetica"/>
                <a:cs typeface="Helvetica"/>
              </a:rPr>
              <a:t>Grant RM, et al. </a:t>
            </a:r>
            <a:r>
              <a:rPr lang="en-US" sz="1400" i="1" dirty="0" smtClean="0">
                <a:solidFill>
                  <a:schemeClr val="bg1">
                    <a:lumMod val="50000"/>
                  </a:schemeClr>
                </a:solidFill>
                <a:latin typeface="Helvetica"/>
                <a:cs typeface="Helvetica"/>
              </a:rPr>
              <a:t>Lancet </a:t>
            </a:r>
            <a:r>
              <a:rPr lang="en-US" sz="1400" i="1" dirty="0" err="1" smtClean="0">
                <a:solidFill>
                  <a:schemeClr val="bg1">
                    <a:lumMod val="50000"/>
                  </a:schemeClr>
                </a:solidFill>
                <a:latin typeface="Helvetica"/>
                <a:cs typeface="Helvetica"/>
              </a:rPr>
              <a:t>Inf</a:t>
            </a:r>
            <a:r>
              <a:rPr lang="en-US" sz="1400" i="1" dirty="0" smtClean="0">
                <a:solidFill>
                  <a:schemeClr val="bg1">
                    <a:lumMod val="50000"/>
                  </a:schemeClr>
                </a:solidFill>
                <a:latin typeface="Helvetica"/>
                <a:cs typeface="Helvetica"/>
              </a:rPr>
              <a:t> Dis</a:t>
            </a:r>
            <a:r>
              <a:rPr lang="en-US" sz="1400" dirty="0" smtClean="0">
                <a:solidFill>
                  <a:schemeClr val="bg1">
                    <a:lumMod val="50000"/>
                  </a:schemeClr>
                </a:solidFill>
                <a:latin typeface="Helvetica"/>
                <a:cs typeface="Helvetica"/>
              </a:rPr>
              <a:t>. Sep 2014;14(9):820-9</a:t>
            </a:r>
            <a:endParaRPr lang="en-US" sz="1400" dirty="0">
              <a:solidFill>
                <a:schemeClr val="bg1">
                  <a:lumMod val="50000"/>
                </a:schemeClr>
              </a:solidFill>
              <a:latin typeface="Helvetica"/>
              <a:cs typeface="Helvetica"/>
            </a:endParaRPr>
          </a:p>
        </p:txBody>
      </p:sp>
      <p:sp>
        <p:nvSpPr>
          <p:cNvPr id="14" name="TextBox 13"/>
          <p:cNvSpPr txBox="1"/>
          <p:nvPr/>
        </p:nvSpPr>
        <p:spPr>
          <a:xfrm>
            <a:off x="379367" y="296919"/>
            <a:ext cx="8379079" cy="584775"/>
          </a:xfrm>
          <a:prstGeom prst="rect">
            <a:avLst/>
          </a:prstGeom>
          <a:noFill/>
        </p:spPr>
        <p:txBody>
          <a:bodyPr wrap="square" rtlCol="0">
            <a:spAutoFit/>
          </a:bodyPr>
          <a:lstStyle/>
          <a:p>
            <a:pPr algn="ctr"/>
            <a:r>
              <a:rPr lang="en-US" sz="3200" b="1" dirty="0" err="1" smtClean="0">
                <a:solidFill>
                  <a:srgbClr val="FFC000"/>
                </a:solidFill>
                <a:latin typeface="+mn-lt"/>
                <a:cs typeface="Helvetica"/>
              </a:rPr>
              <a:t>iPrEx</a:t>
            </a:r>
            <a:r>
              <a:rPr lang="en-US" sz="3200" b="1" dirty="0" smtClean="0">
                <a:solidFill>
                  <a:srgbClr val="FFC000"/>
                </a:solidFill>
                <a:latin typeface="+mn-lt"/>
                <a:cs typeface="Helvetica"/>
              </a:rPr>
              <a:t> OLE confirmed prior estimates</a:t>
            </a:r>
            <a:endParaRPr lang="en-US" sz="3200" b="1" dirty="0">
              <a:solidFill>
                <a:srgbClr val="FFC000"/>
              </a:solidFill>
              <a:latin typeface="+mn-lt"/>
              <a:cs typeface="Helvetica"/>
            </a:endParaRPr>
          </a:p>
        </p:txBody>
      </p:sp>
      <p:grpSp>
        <p:nvGrpSpPr>
          <p:cNvPr id="9" name="Group 8"/>
          <p:cNvGrpSpPr/>
          <p:nvPr/>
        </p:nvGrpSpPr>
        <p:grpSpPr>
          <a:xfrm>
            <a:off x="3040118" y="1677786"/>
            <a:ext cx="1459257" cy="3394794"/>
            <a:chOff x="3040118" y="1677786"/>
            <a:chExt cx="1459257" cy="3394794"/>
          </a:xfrm>
        </p:grpSpPr>
        <p:grpSp>
          <p:nvGrpSpPr>
            <p:cNvPr id="8" name="Group 7"/>
            <p:cNvGrpSpPr/>
            <p:nvPr/>
          </p:nvGrpSpPr>
          <p:grpSpPr>
            <a:xfrm>
              <a:off x="3040118" y="1677786"/>
              <a:ext cx="1459257" cy="3394794"/>
              <a:chOff x="3040118" y="1310468"/>
              <a:chExt cx="1459257" cy="3394794"/>
            </a:xfrm>
          </p:grpSpPr>
          <p:sp>
            <p:nvSpPr>
              <p:cNvPr id="7" name="Up Arrow 6"/>
              <p:cNvSpPr/>
              <p:nvPr/>
            </p:nvSpPr>
            <p:spPr>
              <a:xfrm rot="10800000">
                <a:off x="3317107" y="3840624"/>
                <a:ext cx="905280" cy="86463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040118" y="2512855"/>
                <a:ext cx="1459257" cy="1261884"/>
              </a:xfrm>
              <a:prstGeom prst="rect">
                <a:avLst/>
              </a:prstGeom>
              <a:solidFill>
                <a:schemeClr val="bg1"/>
              </a:solidFill>
            </p:spPr>
            <p:txBody>
              <a:bodyPr wrap="square" rtlCol="0">
                <a:spAutoFit/>
              </a:bodyPr>
              <a:lstStyle/>
              <a:p>
                <a:pPr algn="ctr"/>
                <a:r>
                  <a:rPr lang="en-US" sz="3600" dirty="0" smtClean="0">
                    <a:latin typeface="Helvetica"/>
                    <a:cs typeface="Helvetica"/>
                  </a:rPr>
                  <a:t>90%</a:t>
                </a:r>
              </a:p>
              <a:p>
                <a:pPr algn="ctr"/>
                <a:r>
                  <a:rPr lang="en-US" sz="2000" dirty="0" smtClean="0">
                    <a:latin typeface="Helvetica"/>
                    <a:cs typeface="Helvetica"/>
                  </a:rPr>
                  <a:t>protection</a:t>
                </a:r>
              </a:p>
              <a:p>
                <a:pPr algn="ctr"/>
                <a:endParaRPr lang="en-US" sz="2000" dirty="0">
                  <a:latin typeface="Helvetica"/>
                  <a:cs typeface="Helvetica"/>
                </a:endParaRPr>
              </a:p>
            </p:txBody>
          </p:sp>
          <p:sp>
            <p:nvSpPr>
              <p:cNvPr id="5" name="Up Arrow 4"/>
              <p:cNvSpPr/>
              <p:nvPr/>
            </p:nvSpPr>
            <p:spPr>
              <a:xfrm>
                <a:off x="3317106" y="1310468"/>
                <a:ext cx="905280" cy="86463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ectangle 2"/>
            <p:cNvSpPr/>
            <p:nvPr/>
          </p:nvSpPr>
          <p:spPr>
            <a:xfrm>
              <a:off x="3040118" y="2624730"/>
              <a:ext cx="1459257" cy="337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030100" y="1677786"/>
            <a:ext cx="1459257" cy="3394794"/>
            <a:chOff x="5030100" y="1677786"/>
            <a:chExt cx="1459257" cy="3394794"/>
          </a:xfrm>
        </p:grpSpPr>
        <p:grpSp>
          <p:nvGrpSpPr>
            <p:cNvPr id="10" name="Group 9"/>
            <p:cNvGrpSpPr/>
            <p:nvPr/>
          </p:nvGrpSpPr>
          <p:grpSpPr>
            <a:xfrm>
              <a:off x="5030100" y="1677786"/>
              <a:ext cx="1459257" cy="3394794"/>
              <a:chOff x="3040118" y="1310468"/>
              <a:chExt cx="1459257" cy="3394794"/>
            </a:xfrm>
          </p:grpSpPr>
          <p:sp>
            <p:nvSpPr>
              <p:cNvPr id="12" name="Up Arrow 11"/>
              <p:cNvSpPr/>
              <p:nvPr/>
            </p:nvSpPr>
            <p:spPr>
              <a:xfrm rot="10800000">
                <a:off x="3317107" y="3840624"/>
                <a:ext cx="905280" cy="86463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040118" y="2512855"/>
                <a:ext cx="1459257" cy="1261884"/>
              </a:xfrm>
              <a:prstGeom prst="rect">
                <a:avLst/>
              </a:prstGeom>
              <a:solidFill>
                <a:schemeClr val="bg1"/>
              </a:solidFill>
            </p:spPr>
            <p:txBody>
              <a:bodyPr wrap="square" rtlCol="0">
                <a:spAutoFit/>
              </a:bodyPr>
              <a:lstStyle/>
              <a:p>
                <a:pPr algn="ctr"/>
                <a:r>
                  <a:rPr lang="en-US" sz="3600" dirty="0" smtClean="0">
                    <a:latin typeface="Helvetica"/>
                    <a:cs typeface="Helvetica"/>
                  </a:rPr>
                  <a:t>100%</a:t>
                </a:r>
              </a:p>
              <a:p>
                <a:pPr algn="ctr"/>
                <a:r>
                  <a:rPr lang="en-US" sz="2000" dirty="0" smtClean="0">
                    <a:latin typeface="Helvetica"/>
                    <a:cs typeface="Helvetica"/>
                  </a:rPr>
                  <a:t>protection</a:t>
                </a:r>
              </a:p>
              <a:p>
                <a:pPr algn="ctr"/>
                <a:endParaRPr lang="en-US" sz="2000" dirty="0">
                  <a:latin typeface="Helvetica"/>
                  <a:cs typeface="Helvetica"/>
                </a:endParaRPr>
              </a:p>
            </p:txBody>
          </p:sp>
          <p:sp>
            <p:nvSpPr>
              <p:cNvPr id="11" name="Up Arrow 10"/>
              <p:cNvSpPr/>
              <p:nvPr/>
            </p:nvSpPr>
            <p:spPr>
              <a:xfrm>
                <a:off x="3317106" y="1310468"/>
                <a:ext cx="905280" cy="86463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p:cNvSpPr/>
            <p:nvPr/>
          </p:nvSpPr>
          <p:spPr>
            <a:xfrm>
              <a:off x="5030100" y="2635890"/>
              <a:ext cx="1459257" cy="337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80123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300"/>
                                        <p:tgtEl>
                                          <p:spTgt spid="9"/>
                                        </p:tgtEl>
                                      </p:cBhvr>
                                    </p:animEffect>
                                    <p:set>
                                      <p:cBhvr>
                                        <p:cTn id="12" dur="1" fill="hold">
                                          <p:stCondLst>
                                            <p:cond delay="299"/>
                                          </p:stCondLst>
                                        </p:cTn>
                                        <p:tgtEl>
                                          <p:spTgt spid="9"/>
                                        </p:tgtEl>
                                        <p:attrNameLst>
                                          <p:attrName>style.visibility</p:attrName>
                                        </p:attrNameLst>
                                      </p:cBhvr>
                                      <p:to>
                                        <p:strVal val="hidden"/>
                                      </p:to>
                                    </p:set>
                                  </p:childTnLst>
                                </p:cTn>
                              </p:par>
                            </p:childTnLst>
                          </p:cTn>
                        </p:par>
                        <p:par>
                          <p:cTn id="13" fill="hold">
                            <p:stCondLst>
                              <p:cond delay="3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367" y="296919"/>
            <a:ext cx="8379079" cy="584775"/>
          </a:xfrm>
          <a:prstGeom prst="rect">
            <a:avLst/>
          </a:prstGeom>
          <a:noFill/>
        </p:spPr>
        <p:txBody>
          <a:bodyPr wrap="square" rtlCol="0">
            <a:spAutoFit/>
          </a:bodyPr>
          <a:lstStyle/>
          <a:p>
            <a:pPr algn="ctr"/>
            <a:r>
              <a:rPr lang="en-US" sz="3200" b="1" dirty="0" smtClean="0">
                <a:solidFill>
                  <a:srgbClr val="FFC000"/>
                </a:solidFill>
                <a:latin typeface="+mn-lt"/>
                <a:cs typeface="Helvetica"/>
              </a:rPr>
              <a:t>Time to optimal protection varies</a:t>
            </a:r>
            <a:r>
              <a:rPr lang="is-IS" sz="3200" b="1" dirty="0" smtClean="0">
                <a:solidFill>
                  <a:srgbClr val="FFC000"/>
                </a:solidFill>
                <a:latin typeface="+mn-lt"/>
                <a:cs typeface="Helvetica"/>
              </a:rPr>
              <a:t>…</a:t>
            </a:r>
            <a:endParaRPr lang="en-US" sz="3200" b="1" dirty="0">
              <a:solidFill>
                <a:srgbClr val="FFC000"/>
              </a:solidFill>
              <a:latin typeface="+mn-lt"/>
              <a:cs typeface="Helvetica"/>
            </a:endParaRPr>
          </a:p>
        </p:txBody>
      </p:sp>
      <p:graphicFrame>
        <p:nvGraphicFramePr>
          <p:cNvPr id="6" name="Chart 5"/>
          <p:cNvGraphicFramePr/>
          <p:nvPr>
            <p:extLst>
              <p:ext uri="{D42A27DB-BD31-4B8C-83A1-F6EECF244321}">
                <p14:modId xmlns:p14="http://schemas.microsoft.com/office/powerpoint/2010/main" val="4192639404"/>
              </p:ext>
            </p:extLst>
          </p:nvPr>
        </p:nvGraphicFramePr>
        <p:xfrm>
          <a:off x="379367" y="2156987"/>
          <a:ext cx="8379079" cy="37747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09600" y="6028477"/>
            <a:ext cx="8379079" cy="523220"/>
          </a:xfrm>
          <a:prstGeom prst="rect">
            <a:avLst/>
          </a:prstGeom>
          <a:noFill/>
        </p:spPr>
        <p:txBody>
          <a:bodyPr wrap="square" rtlCol="0">
            <a:spAutoFit/>
          </a:bodyPr>
          <a:lstStyle/>
          <a:p>
            <a:pPr algn="r"/>
            <a:endParaRPr lang="en-US" sz="1400" dirty="0" smtClean="0">
              <a:solidFill>
                <a:schemeClr val="bg1">
                  <a:lumMod val="50000"/>
                </a:schemeClr>
              </a:solidFill>
              <a:latin typeface="Helvetica"/>
              <a:cs typeface="Helvetica"/>
            </a:endParaRPr>
          </a:p>
          <a:p>
            <a:pPr algn="r"/>
            <a:r>
              <a:rPr lang="en-US" sz="1400" dirty="0" smtClean="0">
                <a:solidFill>
                  <a:schemeClr val="bg1">
                    <a:lumMod val="50000"/>
                  </a:schemeClr>
                </a:solidFill>
                <a:latin typeface="Helvetica"/>
                <a:cs typeface="Helvetica"/>
              </a:rPr>
              <a:t>US Public Health Service. </a:t>
            </a:r>
            <a:r>
              <a:rPr lang="en-US" sz="1400" dirty="0" err="1" smtClean="0">
                <a:solidFill>
                  <a:schemeClr val="bg1">
                    <a:lumMod val="50000"/>
                  </a:schemeClr>
                </a:solidFill>
                <a:latin typeface="Helvetica"/>
                <a:cs typeface="Helvetica"/>
              </a:rPr>
              <a:t>PrEP</a:t>
            </a:r>
            <a:r>
              <a:rPr lang="en-US" sz="1400" dirty="0" smtClean="0">
                <a:solidFill>
                  <a:schemeClr val="bg1">
                    <a:lumMod val="50000"/>
                  </a:schemeClr>
                </a:solidFill>
                <a:latin typeface="Helvetica"/>
                <a:cs typeface="Helvetica"/>
              </a:rPr>
              <a:t> Guideline – 2014.</a:t>
            </a:r>
            <a:endParaRPr lang="en-US" sz="1400" dirty="0">
              <a:solidFill>
                <a:schemeClr val="bg1">
                  <a:lumMod val="50000"/>
                </a:schemeClr>
              </a:solidFill>
              <a:latin typeface="Helvetica"/>
              <a:cs typeface="Helvetica"/>
            </a:endParaRPr>
          </a:p>
        </p:txBody>
      </p:sp>
      <p:sp>
        <p:nvSpPr>
          <p:cNvPr id="8" name="TextBox 7"/>
          <p:cNvSpPr txBox="1"/>
          <p:nvPr/>
        </p:nvSpPr>
        <p:spPr>
          <a:xfrm>
            <a:off x="2652510" y="5859200"/>
            <a:ext cx="5810409" cy="430887"/>
          </a:xfrm>
          <a:prstGeom prst="rect">
            <a:avLst/>
          </a:prstGeom>
          <a:noFill/>
        </p:spPr>
        <p:txBody>
          <a:bodyPr wrap="square" rtlCol="0">
            <a:spAutoFit/>
          </a:bodyPr>
          <a:lstStyle/>
          <a:p>
            <a:pPr algn="ctr"/>
            <a:r>
              <a:rPr lang="en-US" sz="2200" b="1" dirty="0" smtClean="0">
                <a:solidFill>
                  <a:schemeClr val="bg1"/>
                </a:solidFill>
                <a:latin typeface="+mn-lt"/>
                <a:cs typeface="Helvetica"/>
              </a:rPr>
              <a:t>Consecutive Days of Oral Dosing</a:t>
            </a:r>
            <a:endParaRPr lang="en-US" sz="2200" b="1" dirty="0">
              <a:solidFill>
                <a:schemeClr val="bg1"/>
              </a:solidFill>
              <a:latin typeface="+mn-lt"/>
              <a:cs typeface="Helvetica"/>
            </a:endParaRPr>
          </a:p>
        </p:txBody>
      </p:sp>
      <p:sp>
        <p:nvSpPr>
          <p:cNvPr id="9" name="TextBox 8"/>
          <p:cNvSpPr txBox="1"/>
          <p:nvPr/>
        </p:nvSpPr>
        <p:spPr>
          <a:xfrm>
            <a:off x="939406" y="1160771"/>
            <a:ext cx="7532657" cy="707886"/>
          </a:xfrm>
          <a:prstGeom prst="rect">
            <a:avLst/>
          </a:prstGeom>
          <a:noFill/>
        </p:spPr>
        <p:txBody>
          <a:bodyPr wrap="square" rtlCol="0">
            <a:spAutoFit/>
          </a:bodyPr>
          <a:lstStyle/>
          <a:p>
            <a:pPr algn="ctr"/>
            <a:r>
              <a:rPr lang="en-US" sz="2000" b="1" dirty="0" smtClean="0">
                <a:solidFill>
                  <a:schemeClr val="bg1"/>
                </a:solidFill>
                <a:latin typeface="+mn-lt"/>
                <a:cs typeface="Helvetica"/>
              </a:rPr>
              <a:t>Days to Maximum Intracellular Concentration of </a:t>
            </a:r>
            <a:br>
              <a:rPr lang="en-US" sz="2000" b="1" dirty="0" smtClean="0">
                <a:solidFill>
                  <a:schemeClr val="bg1"/>
                </a:solidFill>
                <a:latin typeface="+mn-lt"/>
                <a:cs typeface="Helvetica"/>
              </a:rPr>
            </a:br>
            <a:r>
              <a:rPr lang="en-US" sz="2000" b="1" dirty="0" err="1" smtClean="0">
                <a:solidFill>
                  <a:schemeClr val="bg1"/>
                </a:solidFill>
                <a:latin typeface="+mn-lt"/>
                <a:cs typeface="Helvetica"/>
              </a:rPr>
              <a:t>Tenofovir</a:t>
            </a:r>
            <a:r>
              <a:rPr lang="en-US" sz="2000" b="1" dirty="0" smtClean="0">
                <a:solidFill>
                  <a:schemeClr val="bg1"/>
                </a:solidFill>
                <a:latin typeface="+mn-lt"/>
                <a:cs typeface="Helvetica"/>
              </a:rPr>
              <a:t> Diphosphate (TFV-DP)</a:t>
            </a:r>
            <a:endParaRPr lang="en-US" sz="2000" b="1" dirty="0">
              <a:solidFill>
                <a:schemeClr val="bg1"/>
              </a:solidFill>
              <a:latin typeface="+mn-lt"/>
              <a:cs typeface="Helvetica"/>
            </a:endParaRPr>
          </a:p>
        </p:txBody>
      </p:sp>
      <p:sp>
        <p:nvSpPr>
          <p:cNvPr id="2" name="Rectangle 1"/>
          <p:cNvSpPr/>
          <p:nvPr/>
        </p:nvSpPr>
        <p:spPr>
          <a:xfrm>
            <a:off x="4480361" y="2014055"/>
            <a:ext cx="4278085" cy="1224445"/>
          </a:xfrm>
          <a:prstGeom prst="rect">
            <a:avLst/>
          </a:prstGeom>
          <a:solidFill>
            <a:schemeClr val="bg1"/>
          </a:solidFill>
          <a:ln>
            <a:solidFill>
              <a:schemeClr val="tx2"/>
            </a:solidFill>
          </a:ln>
          <a:effectLst>
            <a:outerShdw blurRad="50800" dist="762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114000"/>
              </a:lnSpc>
            </a:pPr>
            <a:r>
              <a:rPr lang="en-US" sz="1600" b="1" dirty="0" smtClean="0">
                <a:solidFill>
                  <a:schemeClr val="tx1"/>
                </a:solidFill>
                <a:latin typeface="Helvetica" charset="0"/>
                <a:ea typeface="Helvetica" charset="0"/>
                <a:cs typeface="Helvetica" charset="0"/>
              </a:rPr>
              <a:t>Something to tell patients:</a:t>
            </a:r>
          </a:p>
          <a:p>
            <a:pPr marL="285750" indent="-285750">
              <a:lnSpc>
                <a:spcPct val="114000"/>
              </a:lnSpc>
              <a:buFont typeface="Arial" charset="0"/>
              <a:buChar char="•"/>
            </a:pPr>
            <a:r>
              <a:rPr lang="en-US" sz="1600" dirty="0" smtClean="0">
                <a:solidFill>
                  <a:schemeClr val="tx1"/>
                </a:solidFill>
                <a:latin typeface="Helvetica" charset="0"/>
                <a:ea typeface="Helvetica" charset="0"/>
                <a:cs typeface="Helvetica" charset="0"/>
              </a:rPr>
              <a:t>For receptive anal sex	14 days</a:t>
            </a:r>
          </a:p>
          <a:p>
            <a:pPr marL="285750" indent="-285750">
              <a:lnSpc>
                <a:spcPct val="114000"/>
              </a:lnSpc>
              <a:buFont typeface="Arial" charset="0"/>
              <a:buChar char="•"/>
            </a:pPr>
            <a:r>
              <a:rPr lang="en-US" sz="1600" dirty="0" smtClean="0">
                <a:solidFill>
                  <a:schemeClr val="tx1"/>
                </a:solidFill>
                <a:latin typeface="Helvetica" charset="0"/>
                <a:ea typeface="Helvetica" charset="0"/>
                <a:cs typeface="Helvetica" charset="0"/>
              </a:rPr>
              <a:t>For receptive vaginal sex   	30 days</a:t>
            </a:r>
          </a:p>
          <a:p>
            <a:pPr marL="285750" indent="-285750">
              <a:lnSpc>
                <a:spcPct val="114000"/>
              </a:lnSpc>
              <a:buFont typeface="Arial" charset="0"/>
              <a:buChar char="•"/>
            </a:pPr>
            <a:r>
              <a:rPr lang="en-US" sz="1600" dirty="0" smtClean="0">
                <a:solidFill>
                  <a:schemeClr val="tx1"/>
                </a:solidFill>
                <a:latin typeface="Helvetica" charset="0"/>
                <a:ea typeface="Helvetica" charset="0"/>
                <a:cs typeface="Helvetica" charset="0"/>
              </a:rPr>
              <a:t>For </a:t>
            </a:r>
            <a:r>
              <a:rPr lang="en-US" sz="1600" dirty="0" err="1" smtClean="0">
                <a:solidFill>
                  <a:schemeClr val="tx1"/>
                </a:solidFill>
                <a:latin typeface="Helvetica" charset="0"/>
                <a:ea typeface="Helvetica" charset="0"/>
                <a:cs typeface="Helvetica" charset="0"/>
              </a:rPr>
              <a:t>insertive</a:t>
            </a:r>
            <a:r>
              <a:rPr lang="en-US" sz="1600" dirty="0" smtClean="0">
                <a:solidFill>
                  <a:schemeClr val="tx1"/>
                </a:solidFill>
                <a:latin typeface="Helvetica" charset="0"/>
                <a:ea typeface="Helvetica" charset="0"/>
                <a:cs typeface="Helvetica" charset="0"/>
              </a:rPr>
              <a:t> sex or PWID	30 days</a:t>
            </a:r>
          </a:p>
        </p:txBody>
      </p:sp>
    </p:spTree>
    <p:extLst>
      <p:ext uri="{BB962C8B-B14F-4D97-AF65-F5344CB8AC3E}">
        <p14:creationId xmlns:p14="http://schemas.microsoft.com/office/powerpoint/2010/main" val="14937704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10" dur="300"/>
                                        <p:tgtEl>
                                          <p:spTgt spid="6">
                                            <p:graphicEl>
                                              <a:chart seriesIdx="-3" categoryIdx="-3" bldStep="gridLegen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3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8" dur="500"/>
                                        <p:tgtEl>
                                          <p:spTgt spid="6">
                                            <p:graphicEl>
                                              <a:chart seriesIdx="0" categoryIdx="-4" bldStep="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8" grpId="0"/>
      <p:bldP spid="9"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95285" y="860994"/>
            <a:ext cx="3673767" cy="5262979"/>
          </a:xfrm>
          <a:prstGeom prst="rect">
            <a:avLst/>
          </a:prstGeom>
          <a:noFill/>
        </p:spPr>
        <p:txBody>
          <a:bodyPr wrap="square" rtlCol="0">
            <a:spAutoFit/>
          </a:bodyPr>
          <a:lstStyle/>
          <a:p>
            <a:pPr algn="ctr"/>
            <a:r>
              <a:rPr lang="en-US" sz="3600" b="1" dirty="0" smtClean="0">
                <a:solidFill>
                  <a:srgbClr val="FFC000"/>
                </a:solidFill>
                <a:latin typeface="+mn-lt"/>
                <a:cs typeface="Helvetica"/>
              </a:rPr>
              <a:t>Key points</a:t>
            </a:r>
            <a:endParaRPr lang="en-US" sz="1100" b="1" dirty="0" smtClean="0">
              <a:solidFill>
                <a:srgbClr val="FFC000"/>
              </a:solidFill>
              <a:latin typeface="+mn-lt"/>
              <a:cs typeface="Helvetica"/>
            </a:endParaRPr>
          </a:p>
          <a:p>
            <a:pPr algn="ctr"/>
            <a:endParaRPr lang="en-US" sz="2000" b="1" dirty="0" smtClean="0">
              <a:solidFill>
                <a:prstClr val="black"/>
              </a:solidFill>
              <a:latin typeface="Helvetica"/>
              <a:cs typeface="Helvetica"/>
            </a:endParaRPr>
          </a:p>
          <a:p>
            <a:pPr algn="ctr"/>
            <a:r>
              <a:rPr lang="en-US" sz="2800" dirty="0" smtClean="0">
                <a:solidFill>
                  <a:schemeClr val="bg1"/>
                </a:solidFill>
                <a:latin typeface="+mn-lt"/>
                <a:cs typeface="Helvetica"/>
              </a:rPr>
              <a:t>Daily dosing affords greatest protection</a:t>
            </a:r>
          </a:p>
          <a:p>
            <a:pPr algn="ctr"/>
            <a:endParaRPr lang="en-US" sz="2800" dirty="0">
              <a:solidFill>
                <a:prstClr val="black"/>
              </a:solidFill>
              <a:latin typeface="Helvetica"/>
              <a:cs typeface="Helvetica"/>
            </a:endParaRPr>
          </a:p>
          <a:p>
            <a:pPr algn="ctr"/>
            <a:r>
              <a:rPr lang="en-US" sz="2800" dirty="0" smtClean="0">
                <a:solidFill>
                  <a:schemeClr val="bg1"/>
                </a:solidFill>
                <a:latin typeface="+mn-lt"/>
                <a:cs typeface="Helvetica"/>
              </a:rPr>
              <a:t>Occasional missed dose probably OK</a:t>
            </a:r>
          </a:p>
          <a:p>
            <a:pPr algn="ctr"/>
            <a:r>
              <a:rPr lang="en-US" sz="2000" dirty="0" smtClean="0">
                <a:solidFill>
                  <a:srgbClr val="FFC000"/>
                </a:solidFill>
                <a:latin typeface="+mn-lt"/>
                <a:cs typeface="Helvetica"/>
              </a:rPr>
              <a:t>(less OK for women</a:t>
            </a:r>
            <a:r>
              <a:rPr lang="is-IS" sz="2000" dirty="0" smtClean="0">
                <a:solidFill>
                  <a:srgbClr val="FFC000"/>
                </a:solidFill>
                <a:latin typeface="+mn-lt"/>
                <a:cs typeface="Helvetica"/>
              </a:rPr>
              <a:t>…</a:t>
            </a:r>
            <a:r>
              <a:rPr lang="en-US" sz="2000" dirty="0" smtClean="0">
                <a:solidFill>
                  <a:srgbClr val="FFC000"/>
                </a:solidFill>
                <a:latin typeface="+mn-lt"/>
                <a:cs typeface="Helvetica"/>
              </a:rPr>
              <a:t>)</a:t>
            </a:r>
          </a:p>
          <a:p>
            <a:pPr algn="ctr"/>
            <a:endParaRPr lang="en-US" sz="2800" dirty="0">
              <a:solidFill>
                <a:prstClr val="black"/>
              </a:solidFill>
              <a:latin typeface="Helvetica"/>
              <a:cs typeface="Helvetica"/>
            </a:endParaRPr>
          </a:p>
          <a:p>
            <a:pPr algn="ctr"/>
            <a:r>
              <a:rPr lang="en-US" sz="2800" dirty="0" err="1" smtClean="0">
                <a:solidFill>
                  <a:schemeClr val="bg1"/>
                </a:solidFill>
                <a:latin typeface="+mn-lt"/>
                <a:cs typeface="Helvetica"/>
              </a:rPr>
              <a:t>Nonadherence</a:t>
            </a:r>
            <a:r>
              <a:rPr lang="en-US" sz="2800" dirty="0" smtClean="0">
                <a:solidFill>
                  <a:schemeClr val="bg1"/>
                </a:solidFill>
                <a:latin typeface="+mn-lt"/>
                <a:cs typeface="Helvetica"/>
              </a:rPr>
              <a:t> creates opportunities for infection</a:t>
            </a:r>
            <a:endParaRPr lang="en-US" sz="2800" dirty="0">
              <a:solidFill>
                <a:schemeClr val="bg1"/>
              </a:solidFill>
              <a:latin typeface="+mn-lt"/>
              <a:cs typeface="Helvetica"/>
            </a:endParaRPr>
          </a:p>
        </p:txBody>
      </p:sp>
      <p:pic>
        <p:nvPicPr>
          <p:cNvPr id="2" name="Picture 1" descr="truvada_calendar_gladstone_420x47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30" y="1026104"/>
            <a:ext cx="4267299" cy="4805792"/>
          </a:xfrm>
          <a:prstGeom prst="rect">
            <a:avLst/>
          </a:prstGeom>
        </p:spPr>
      </p:pic>
    </p:spTree>
    <p:extLst>
      <p:ext uri="{BB962C8B-B14F-4D97-AF65-F5344CB8AC3E}">
        <p14:creationId xmlns:p14="http://schemas.microsoft.com/office/powerpoint/2010/main" val="42627966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3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3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3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3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288" y="1389661"/>
            <a:ext cx="3810000" cy="3810000"/>
          </a:xfrm>
          <a:prstGeom prst="rect">
            <a:avLst/>
          </a:prstGeom>
        </p:spPr>
      </p:pic>
      <p:sp>
        <p:nvSpPr>
          <p:cNvPr id="5" name="TextBox 4"/>
          <p:cNvSpPr txBox="1"/>
          <p:nvPr/>
        </p:nvSpPr>
        <p:spPr>
          <a:xfrm>
            <a:off x="379367" y="1198553"/>
            <a:ext cx="8379079" cy="4099584"/>
          </a:xfrm>
          <a:prstGeom prst="rect">
            <a:avLst/>
          </a:prstGeom>
          <a:noFill/>
        </p:spPr>
        <p:txBody>
          <a:bodyPr wrap="square" rtlCol="0">
            <a:spAutoFit/>
          </a:bodyPr>
          <a:lstStyle/>
          <a:p>
            <a:pPr marL="0" lvl="1">
              <a:lnSpc>
                <a:spcPct val="120000"/>
              </a:lnSpc>
            </a:pPr>
            <a:r>
              <a:rPr lang="en-US" sz="3200" b="1" dirty="0" smtClean="0">
                <a:solidFill>
                  <a:schemeClr val="bg1"/>
                </a:solidFill>
                <a:latin typeface="+mn-lt"/>
                <a:cs typeface="Helvetica"/>
              </a:rPr>
              <a:t>“Startup syndrome”</a:t>
            </a:r>
            <a:endParaRPr lang="en-US" sz="3200" b="1" dirty="0">
              <a:solidFill>
                <a:schemeClr val="bg1"/>
              </a:solidFill>
              <a:latin typeface="+mn-lt"/>
              <a:cs typeface="Helvetica"/>
            </a:endParaRPr>
          </a:p>
          <a:p>
            <a:pPr lvl="1" indent="-457200">
              <a:lnSpc>
                <a:spcPct val="150000"/>
              </a:lnSpc>
              <a:buFont typeface="Arial"/>
              <a:buChar char="•"/>
            </a:pPr>
            <a:r>
              <a:rPr lang="en-US" sz="2800" dirty="0" smtClean="0">
                <a:solidFill>
                  <a:schemeClr val="bg1"/>
                </a:solidFill>
                <a:latin typeface="+mn-lt"/>
                <a:cs typeface="Helvetica"/>
              </a:rPr>
              <a:t>Flatulence (3-4%)*</a:t>
            </a:r>
          </a:p>
          <a:p>
            <a:pPr lvl="1" indent="-457200">
              <a:lnSpc>
                <a:spcPct val="150000"/>
              </a:lnSpc>
              <a:buFont typeface="Arial"/>
              <a:buChar char="•"/>
            </a:pPr>
            <a:r>
              <a:rPr lang="en-US" sz="2800" dirty="0" smtClean="0">
                <a:solidFill>
                  <a:schemeClr val="bg1"/>
                </a:solidFill>
                <a:latin typeface="+mn-lt"/>
                <a:cs typeface="Helvetica"/>
              </a:rPr>
              <a:t>Nausea (8-20%)*</a:t>
            </a:r>
          </a:p>
          <a:p>
            <a:pPr lvl="1" indent="-457200">
              <a:lnSpc>
                <a:spcPct val="150000"/>
              </a:lnSpc>
              <a:buFont typeface="Arial"/>
              <a:buChar char="•"/>
            </a:pPr>
            <a:r>
              <a:rPr lang="en-US" sz="2800" dirty="0" smtClean="0">
                <a:solidFill>
                  <a:schemeClr val="bg1"/>
                </a:solidFill>
                <a:latin typeface="+mn-lt"/>
                <a:cs typeface="Helvetica"/>
              </a:rPr>
              <a:t>Mild headache (6-22%)*</a:t>
            </a:r>
          </a:p>
          <a:p>
            <a:pPr lvl="1" indent="-457200">
              <a:lnSpc>
                <a:spcPct val="150000"/>
              </a:lnSpc>
              <a:buFont typeface="Arial"/>
              <a:buChar char="•"/>
            </a:pPr>
            <a:endParaRPr lang="en-US" sz="800" dirty="0" smtClean="0">
              <a:solidFill>
                <a:schemeClr val="bg1"/>
              </a:solidFill>
              <a:latin typeface="+mn-lt"/>
              <a:cs typeface="Helvetica"/>
            </a:endParaRPr>
          </a:p>
          <a:p>
            <a:pPr lvl="1" indent="-457200">
              <a:buFont typeface="Arial"/>
              <a:buChar char="•"/>
            </a:pPr>
            <a:r>
              <a:rPr lang="en-US" sz="2800" dirty="0" smtClean="0">
                <a:solidFill>
                  <a:schemeClr val="bg1"/>
                </a:solidFill>
                <a:latin typeface="+mn-lt"/>
                <a:cs typeface="Helvetica"/>
              </a:rPr>
              <a:t>Symptoms resolve within </a:t>
            </a:r>
            <a:br>
              <a:rPr lang="en-US" sz="2800" dirty="0" smtClean="0">
                <a:solidFill>
                  <a:schemeClr val="bg1"/>
                </a:solidFill>
                <a:latin typeface="+mn-lt"/>
                <a:cs typeface="Helvetica"/>
              </a:rPr>
            </a:br>
            <a:r>
              <a:rPr lang="en-US" sz="2800" dirty="0" smtClean="0">
                <a:solidFill>
                  <a:schemeClr val="bg1"/>
                </a:solidFill>
                <a:latin typeface="+mn-lt"/>
                <a:cs typeface="Helvetica"/>
              </a:rPr>
              <a:t>first 30d, for most</a:t>
            </a:r>
            <a:endParaRPr lang="en-US" sz="2800" dirty="0">
              <a:solidFill>
                <a:schemeClr val="bg1"/>
              </a:solidFill>
              <a:latin typeface="+mn-lt"/>
              <a:cs typeface="Helvetica"/>
            </a:endParaRPr>
          </a:p>
          <a:p>
            <a:pPr lvl="1" indent="-457200">
              <a:buFont typeface="Arial"/>
              <a:buChar char="•"/>
            </a:pPr>
            <a:endParaRPr lang="en-US" sz="2800" dirty="0" smtClean="0">
              <a:solidFill>
                <a:schemeClr val="bg1"/>
              </a:solidFill>
              <a:latin typeface="+mn-lt"/>
              <a:cs typeface="Helvetica"/>
            </a:endParaRPr>
          </a:p>
        </p:txBody>
      </p:sp>
      <p:sp>
        <p:nvSpPr>
          <p:cNvPr id="6" name="TextBox 5"/>
          <p:cNvSpPr txBox="1"/>
          <p:nvPr/>
        </p:nvSpPr>
        <p:spPr>
          <a:xfrm>
            <a:off x="1828800" y="6096000"/>
            <a:ext cx="4873879" cy="523220"/>
          </a:xfrm>
          <a:prstGeom prst="rect">
            <a:avLst/>
          </a:prstGeom>
          <a:noFill/>
        </p:spPr>
        <p:txBody>
          <a:bodyPr wrap="square" rtlCol="0">
            <a:spAutoFit/>
          </a:bodyPr>
          <a:lstStyle/>
          <a:p>
            <a:pPr algn="r"/>
            <a:endParaRPr lang="en-US" sz="1400" dirty="0" smtClean="0">
              <a:solidFill>
                <a:schemeClr val="bg1">
                  <a:lumMod val="50000"/>
                </a:schemeClr>
              </a:solidFill>
              <a:latin typeface="Helvetica"/>
              <a:cs typeface="Helvetica"/>
            </a:endParaRPr>
          </a:p>
          <a:p>
            <a:pPr algn="r"/>
            <a:r>
              <a:rPr lang="en-US" sz="1400" dirty="0" smtClean="0">
                <a:solidFill>
                  <a:schemeClr val="bg1">
                    <a:lumMod val="50000"/>
                  </a:schemeClr>
                </a:solidFill>
                <a:latin typeface="Helvetica"/>
                <a:cs typeface="Helvetica"/>
              </a:rPr>
              <a:t>US Public Health Service. </a:t>
            </a:r>
            <a:r>
              <a:rPr lang="en-US" sz="1400" dirty="0" err="1" smtClean="0">
                <a:solidFill>
                  <a:schemeClr val="bg1">
                    <a:lumMod val="50000"/>
                  </a:schemeClr>
                </a:solidFill>
                <a:latin typeface="Helvetica"/>
                <a:cs typeface="Helvetica"/>
              </a:rPr>
              <a:t>PrEP</a:t>
            </a:r>
            <a:r>
              <a:rPr lang="en-US" sz="1400" dirty="0" smtClean="0">
                <a:solidFill>
                  <a:schemeClr val="bg1">
                    <a:lumMod val="50000"/>
                  </a:schemeClr>
                </a:solidFill>
                <a:latin typeface="Helvetica"/>
                <a:cs typeface="Helvetica"/>
              </a:rPr>
              <a:t> Guideline – 2014.</a:t>
            </a:r>
            <a:endParaRPr lang="en-US" sz="1400" dirty="0">
              <a:solidFill>
                <a:schemeClr val="bg1">
                  <a:lumMod val="50000"/>
                </a:schemeClr>
              </a:solidFill>
              <a:latin typeface="Helvetica"/>
              <a:cs typeface="Helvetica"/>
            </a:endParaRPr>
          </a:p>
        </p:txBody>
      </p:sp>
      <p:sp>
        <p:nvSpPr>
          <p:cNvPr id="7" name="TextBox 6"/>
          <p:cNvSpPr txBox="1"/>
          <p:nvPr/>
        </p:nvSpPr>
        <p:spPr>
          <a:xfrm>
            <a:off x="379367" y="296919"/>
            <a:ext cx="8379079" cy="584775"/>
          </a:xfrm>
          <a:prstGeom prst="rect">
            <a:avLst/>
          </a:prstGeom>
          <a:noFill/>
        </p:spPr>
        <p:txBody>
          <a:bodyPr wrap="square" rtlCol="0">
            <a:spAutoFit/>
          </a:bodyPr>
          <a:lstStyle/>
          <a:p>
            <a:r>
              <a:rPr lang="en-US" sz="3200" b="1" dirty="0" smtClean="0">
                <a:solidFill>
                  <a:srgbClr val="FFC000"/>
                </a:solidFill>
                <a:latin typeface="+mn-lt"/>
                <a:cs typeface="Helvetica"/>
              </a:rPr>
              <a:t>What are the side effects of </a:t>
            </a:r>
            <a:r>
              <a:rPr lang="en-US" sz="3200" b="1" dirty="0" err="1" smtClean="0">
                <a:solidFill>
                  <a:srgbClr val="FFC000"/>
                </a:solidFill>
                <a:latin typeface="+mn-lt"/>
                <a:cs typeface="Helvetica"/>
              </a:rPr>
              <a:t>PrEP</a:t>
            </a:r>
            <a:r>
              <a:rPr lang="en-US" sz="3200" b="1" dirty="0" smtClean="0">
                <a:solidFill>
                  <a:srgbClr val="FFC000"/>
                </a:solidFill>
                <a:latin typeface="+mn-lt"/>
                <a:cs typeface="Helvetica"/>
              </a:rPr>
              <a:t>?</a:t>
            </a:r>
            <a:endParaRPr lang="en-US" sz="3200" b="1" dirty="0">
              <a:solidFill>
                <a:srgbClr val="FFC000"/>
              </a:solidFill>
              <a:latin typeface="+mn-lt"/>
              <a:cs typeface="Helvetica"/>
            </a:endParaRPr>
          </a:p>
        </p:txBody>
      </p:sp>
      <p:sp>
        <p:nvSpPr>
          <p:cNvPr id="2" name="TextBox 1"/>
          <p:cNvSpPr txBox="1"/>
          <p:nvPr/>
        </p:nvSpPr>
        <p:spPr>
          <a:xfrm>
            <a:off x="4243466" y="5866747"/>
            <a:ext cx="4900534" cy="338554"/>
          </a:xfrm>
          <a:prstGeom prst="rect">
            <a:avLst/>
          </a:prstGeom>
          <a:noFill/>
        </p:spPr>
        <p:txBody>
          <a:bodyPr wrap="square" rtlCol="0">
            <a:spAutoFit/>
          </a:bodyPr>
          <a:lstStyle/>
          <a:p>
            <a:r>
              <a:rPr lang="en-US" sz="1600" dirty="0" smtClean="0">
                <a:solidFill>
                  <a:schemeClr val="bg1"/>
                </a:solidFill>
                <a:latin typeface="Helvetica" charset="0"/>
                <a:ea typeface="Helvetica" charset="0"/>
                <a:cs typeface="Helvetica" charset="0"/>
              </a:rPr>
              <a:t>* post-marketing reported frequencies (Lexi-Comp)</a:t>
            </a:r>
            <a:endParaRPr lang="en-US" sz="1600" dirty="0">
              <a:solidFill>
                <a:schemeClr val="bg1"/>
              </a:solidFill>
              <a:latin typeface="Helvetica" charset="0"/>
              <a:ea typeface="Helvetica" charset="0"/>
              <a:cs typeface="Helvetica" charset="0"/>
            </a:endParaRPr>
          </a:p>
        </p:txBody>
      </p:sp>
      <p:sp>
        <p:nvSpPr>
          <p:cNvPr id="8" name="TextBox 7"/>
          <p:cNvSpPr txBox="1"/>
          <p:nvPr/>
        </p:nvSpPr>
        <p:spPr>
          <a:xfrm>
            <a:off x="533400" y="5048071"/>
            <a:ext cx="3429000" cy="1200329"/>
          </a:xfrm>
          <a:prstGeom prst="rect">
            <a:avLst/>
          </a:prstGeom>
          <a:noFill/>
        </p:spPr>
        <p:txBody>
          <a:bodyPr wrap="square" rtlCol="0">
            <a:spAutoFit/>
          </a:bodyPr>
          <a:lstStyle/>
          <a:p>
            <a:r>
              <a:rPr lang="en-US" sz="2400" dirty="0" smtClean="0">
                <a:solidFill>
                  <a:schemeClr val="bg1"/>
                </a:solidFill>
              </a:rPr>
              <a:t>May have some issues with renal function and some bone density loss</a:t>
            </a:r>
            <a:endParaRPr lang="en-US" sz="2400" dirty="0">
              <a:solidFill>
                <a:schemeClr val="bg1"/>
              </a:solidFill>
            </a:endParaRPr>
          </a:p>
        </p:txBody>
      </p:sp>
    </p:spTree>
    <p:extLst>
      <p:ext uri="{BB962C8B-B14F-4D97-AF65-F5344CB8AC3E}">
        <p14:creationId xmlns:p14="http://schemas.microsoft.com/office/powerpoint/2010/main" val="8429478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3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3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3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5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3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PHS_Cover_2014.png"/>
          <p:cNvPicPr>
            <a:picLocks noChangeAspect="1"/>
          </p:cNvPicPr>
          <p:nvPr/>
        </p:nvPicPr>
        <p:blipFill rotWithShape="1">
          <a:blip r:embed="rId3">
            <a:extLst>
              <a:ext uri="{28A0092B-C50C-407E-A947-70E740481C1C}">
                <a14:useLocalDpi xmlns:a14="http://schemas.microsoft.com/office/drawing/2010/main" val="0"/>
              </a:ext>
            </a:extLst>
          </a:blip>
          <a:srcRect t="16156"/>
          <a:stretch/>
        </p:blipFill>
        <p:spPr>
          <a:xfrm rot="21382450">
            <a:off x="552679" y="933891"/>
            <a:ext cx="4939712" cy="5585751"/>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4724400" y="990600"/>
            <a:ext cx="4341191" cy="5472333"/>
          </a:xfrm>
          <a:prstGeom prst="rect">
            <a:avLst/>
          </a:prstGeom>
          <a:effectLst>
            <a:outerShdw blurRad="50800" dist="762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smtClean="0">
                <a:latin typeface="Helvetica" charset="0"/>
                <a:ea typeface="Helvetica" charset="0"/>
                <a:cs typeface="Helvetica" charset="0"/>
              </a:rPr>
              <a:t>HIV uninfected, plus:</a:t>
            </a:r>
            <a:endParaRPr lang="en-US" sz="1600" b="1" dirty="0" smtClean="0">
              <a:latin typeface="Helvetica" charset="0"/>
              <a:ea typeface="Helvetica" charset="0"/>
              <a:cs typeface="Helvetica" charset="0"/>
            </a:endParaRPr>
          </a:p>
          <a:p>
            <a:pPr algn="ctr"/>
            <a:endParaRPr lang="en-US" sz="1000" dirty="0" smtClean="0">
              <a:latin typeface="Helvetica" charset="0"/>
              <a:ea typeface="Helvetica" charset="0"/>
              <a:cs typeface="Helvetica" charset="0"/>
            </a:endParaRPr>
          </a:p>
          <a:p>
            <a:pPr algn="ctr"/>
            <a:r>
              <a:rPr lang="en-US" sz="2200" dirty="0" smtClean="0">
                <a:latin typeface="Helvetica" charset="0"/>
                <a:ea typeface="Helvetica" charset="0"/>
                <a:cs typeface="Helvetica" charset="0"/>
              </a:rPr>
              <a:t>Any HIV+ partner(s)</a:t>
            </a:r>
            <a:br>
              <a:rPr lang="en-US" sz="2200" dirty="0" smtClean="0">
                <a:latin typeface="Helvetica" charset="0"/>
                <a:ea typeface="Helvetica" charset="0"/>
                <a:cs typeface="Helvetica" charset="0"/>
              </a:rPr>
            </a:br>
            <a:endParaRPr lang="en-US" sz="1000" dirty="0" smtClean="0">
              <a:latin typeface="Helvetica" charset="0"/>
              <a:ea typeface="Helvetica" charset="0"/>
              <a:cs typeface="Helvetica" charset="0"/>
            </a:endParaRPr>
          </a:p>
          <a:p>
            <a:pPr algn="ctr"/>
            <a:r>
              <a:rPr lang="en-US" sz="2200" dirty="0" err="1">
                <a:latin typeface="Helvetica" charset="0"/>
                <a:ea typeface="Helvetica" charset="0"/>
                <a:cs typeface="Helvetica" charset="0"/>
              </a:rPr>
              <a:t>Condomless</a:t>
            </a:r>
            <a:r>
              <a:rPr lang="en-US" sz="2200" dirty="0">
                <a:latin typeface="Helvetica" charset="0"/>
                <a:ea typeface="Helvetica" charset="0"/>
                <a:cs typeface="Helvetica" charset="0"/>
              </a:rPr>
              <a:t> sex in past 6m</a:t>
            </a:r>
          </a:p>
          <a:p>
            <a:pPr algn="ctr"/>
            <a:endParaRPr lang="en-US" sz="1000" dirty="0">
              <a:latin typeface="Helvetica" charset="0"/>
              <a:ea typeface="Helvetica" charset="0"/>
              <a:cs typeface="Helvetica" charset="0"/>
            </a:endParaRPr>
          </a:p>
          <a:p>
            <a:pPr algn="ctr"/>
            <a:r>
              <a:rPr lang="en-US" sz="2200" dirty="0" smtClean="0">
                <a:latin typeface="Helvetica" charset="0"/>
                <a:ea typeface="Helvetica" charset="0"/>
                <a:cs typeface="Helvetica" charset="0"/>
              </a:rPr>
              <a:t>Any STI in past 6m</a:t>
            </a:r>
            <a:br>
              <a:rPr lang="en-US" sz="2200" dirty="0" smtClean="0">
                <a:latin typeface="Helvetica" charset="0"/>
                <a:ea typeface="Helvetica" charset="0"/>
                <a:cs typeface="Helvetica" charset="0"/>
              </a:rPr>
            </a:br>
            <a:endParaRPr lang="en-US" sz="1000" dirty="0" smtClean="0">
              <a:latin typeface="Helvetica" charset="0"/>
              <a:ea typeface="Helvetica" charset="0"/>
              <a:cs typeface="Helvetica" charset="0"/>
            </a:endParaRPr>
          </a:p>
          <a:p>
            <a:pPr algn="ctr"/>
            <a:r>
              <a:rPr lang="en-US" sz="2200" dirty="0" smtClean="0">
                <a:latin typeface="Helvetica" charset="0"/>
                <a:ea typeface="Helvetica" charset="0"/>
                <a:cs typeface="Helvetica" charset="0"/>
              </a:rPr>
              <a:t>High number of sex partners</a:t>
            </a:r>
            <a:br>
              <a:rPr lang="en-US" sz="2200" dirty="0" smtClean="0">
                <a:latin typeface="Helvetica" charset="0"/>
                <a:ea typeface="Helvetica" charset="0"/>
                <a:cs typeface="Helvetica" charset="0"/>
              </a:rPr>
            </a:br>
            <a:endParaRPr lang="en-US" sz="1000" dirty="0" smtClean="0">
              <a:latin typeface="Helvetica" charset="0"/>
              <a:ea typeface="Helvetica" charset="0"/>
              <a:cs typeface="Helvetica" charset="0"/>
            </a:endParaRPr>
          </a:p>
          <a:p>
            <a:pPr algn="ctr"/>
            <a:r>
              <a:rPr lang="en-US" sz="2200" dirty="0">
                <a:latin typeface="Helvetica" charset="0"/>
                <a:ea typeface="Helvetica" charset="0"/>
                <a:cs typeface="Helvetica" charset="0"/>
              </a:rPr>
              <a:t>In high-prevalence area </a:t>
            </a:r>
            <a:br>
              <a:rPr lang="en-US" sz="2200" dirty="0">
                <a:latin typeface="Helvetica" charset="0"/>
                <a:ea typeface="Helvetica" charset="0"/>
                <a:cs typeface="Helvetica" charset="0"/>
              </a:rPr>
            </a:br>
            <a:r>
              <a:rPr lang="en-US" sz="2200" dirty="0">
                <a:latin typeface="Helvetica" charset="0"/>
                <a:ea typeface="Helvetica" charset="0"/>
                <a:cs typeface="Helvetica" charset="0"/>
              </a:rPr>
              <a:t>or sexual network</a:t>
            </a:r>
            <a:br>
              <a:rPr lang="en-US" sz="2200" dirty="0">
                <a:latin typeface="Helvetica" charset="0"/>
                <a:ea typeface="Helvetica" charset="0"/>
                <a:cs typeface="Helvetica" charset="0"/>
              </a:rPr>
            </a:br>
            <a:endParaRPr lang="en-US" sz="1000" dirty="0">
              <a:latin typeface="Helvetica" charset="0"/>
              <a:ea typeface="Helvetica" charset="0"/>
              <a:cs typeface="Helvetica" charset="0"/>
            </a:endParaRPr>
          </a:p>
          <a:p>
            <a:pPr algn="ctr"/>
            <a:r>
              <a:rPr lang="en-US" sz="2200" dirty="0" smtClean="0">
                <a:latin typeface="Helvetica" charset="0"/>
                <a:ea typeface="Helvetica" charset="0"/>
                <a:cs typeface="Helvetica" charset="0"/>
              </a:rPr>
              <a:t>Commercial sex work</a:t>
            </a:r>
          </a:p>
          <a:p>
            <a:pPr algn="ctr"/>
            <a:endParaRPr lang="en-US" sz="1000" dirty="0" smtClean="0">
              <a:latin typeface="Helvetica" charset="0"/>
              <a:ea typeface="Helvetica" charset="0"/>
              <a:cs typeface="Helvetica" charset="0"/>
            </a:endParaRPr>
          </a:p>
          <a:p>
            <a:pPr algn="ctr"/>
            <a:r>
              <a:rPr lang="en-US" sz="2200" dirty="0" smtClean="0">
                <a:latin typeface="Helvetica" charset="0"/>
                <a:ea typeface="Helvetica" charset="0"/>
                <a:cs typeface="Helvetica" charset="0"/>
              </a:rPr>
              <a:t>Shared injection equipment</a:t>
            </a:r>
          </a:p>
          <a:p>
            <a:pPr algn="ctr"/>
            <a:endParaRPr lang="en-US" sz="1000" dirty="0" smtClean="0">
              <a:latin typeface="Helvetica" charset="0"/>
              <a:ea typeface="Helvetica" charset="0"/>
              <a:cs typeface="Helvetica" charset="0"/>
            </a:endParaRPr>
          </a:p>
          <a:p>
            <a:pPr algn="ctr"/>
            <a:r>
              <a:rPr lang="en-US" sz="2200" dirty="0" smtClean="0">
                <a:latin typeface="Helvetica" charset="0"/>
                <a:ea typeface="Helvetica" charset="0"/>
                <a:cs typeface="Helvetica" charset="0"/>
              </a:rPr>
              <a:t>Recent drug treatment &amp; </a:t>
            </a:r>
            <a:br>
              <a:rPr lang="en-US" sz="2200" dirty="0" smtClean="0">
                <a:latin typeface="Helvetica" charset="0"/>
                <a:ea typeface="Helvetica" charset="0"/>
                <a:cs typeface="Helvetica" charset="0"/>
              </a:rPr>
            </a:br>
            <a:r>
              <a:rPr lang="en-US" sz="2200" dirty="0" smtClean="0">
                <a:latin typeface="Helvetica" charset="0"/>
                <a:ea typeface="Helvetica" charset="0"/>
                <a:cs typeface="Helvetica" charset="0"/>
              </a:rPr>
              <a:t>current relapse</a:t>
            </a:r>
          </a:p>
        </p:txBody>
      </p:sp>
      <p:sp>
        <p:nvSpPr>
          <p:cNvPr id="2" name="Title 1"/>
          <p:cNvSpPr>
            <a:spLocks noGrp="1"/>
          </p:cNvSpPr>
          <p:nvPr>
            <p:ph type="title"/>
          </p:nvPr>
        </p:nvSpPr>
        <p:spPr>
          <a:xfrm>
            <a:off x="218556" y="152400"/>
            <a:ext cx="8468244" cy="715962"/>
          </a:xfrm>
        </p:spPr>
        <p:txBody>
          <a:bodyPr>
            <a:normAutofit/>
          </a:bodyPr>
          <a:lstStyle/>
          <a:p>
            <a:r>
              <a:rPr lang="en-US" b="1" dirty="0">
                <a:latin typeface="Helvetica"/>
                <a:cs typeface="Helvetica"/>
              </a:rPr>
              <a:t>Who should get </a:t>
            </a:r>
            <a:r>
              <a:rPr lang="en-US" b="1" dirty="0" err="1">
                <a:latin typeface="Helvetica"/>
                <a:cs typeface="Helvetica"/>
              </a:rPr>
              <a:t>PrEP</a:t>
            </a:r>
            <a:r>
              <a:rPr lang="en-US" b="1" dirty="0" smtClean="0">
                <a:latin typeface="Helvetica"/>
                <a:cs typeface="Helvetica"/>
              </a:rPr>
              <a:t>?</a:t>
            </a:r>
            <a:endParaRPr lang="en-US" dirty="0"/>
          </a:p>
        </p:txBody>
      </p:sp>
    </p:spTree>
    <p:extLst>
      <p:ext uri="{BB962C8B-B14F-4D97-AF65-F5344CB8AC3E}">
        <p14:creationId xmlns:p14="http://schemas.microsoft.com/office/powerpoint/2010/main" val="1447587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17558" y="5715000"/>
            <a:ext cx="4594888" cy="907941"/>
          </a:xfrm>
          <a:prstGeom prst="rect">
            <a:avLst/>
          </a:prstGeom>
          <a:noFill/>
        </p:spPr>
        <p:txBody>
          <a:bodyPr wrap="square" rtlCol="0">
            <a:spAutoFit/>
          </a:bodyPr>
          <a:lstStyle/>
          <a:p>
            <a:pPr algn="r"/>
            <a:endParaRPr lang="en-US" sz="1400" dirty="0" smtClean="0">
              <a:solidFill>
                <a:schemeClr val="bg1">
                  <a:lumMod val="50000"/>
                </a:schemeClr>
              </a:solidFill>
              <a:latin typeface="Helvetica"/>
              <a:cs typeface="Helvetica"/>
            </a:endParaRPr>
          </a:p>
          <a:p>
            <a:pPr algn="r"/>
            <a:r>
              <a:rPr lang="en-US" sz="1300" dirty="0" err="1" smtClean="0">
                <a:solidFill>
                  <a:schemeClr val="bg1">
                    <a:lumMod val="50000"/>
                  </a:schemeClr>
                </a:solidFill>
                <a:latin typeface="Helvetica"/>
                <a:cs typeface="Helvetica"/>
              </a:rPr>
              <a:t>Schackman</a:t>
            </a:r>
            <a:r>
              <a:rPr lang="en-US" sz="1300" dirty="0" smtClean="0">
                <a:solidFill>
                  <a:schemeClr val="bg1">
                    <a:lumMod val="50000"/>
                  </a:schemeClr>
                </a:solidFill>
                <a:latin typeface="Helvetica"/>
                <a:cs typeface="Helvetica"/>
              </a:rPr>
              <a:t> BR, et al. </a:t>
            </a:r>
            <a:r>
              <a:rPr lang="en-US" sz="1300" i="1" dirty="0" err="1" smtClean="0">
                <a:solidFill>
                  <a:schemeClr val="bg1">
                    <a:lumMod val="50000"/>
                  </a:schemeClr>
                </a:solidFill>
                <a:latin typeface="Helvetica"/>
                <a:cs typeface="Helvetica"/>
              </a:rPr>
              <a:t>Curr</a:t>
            </a:r>
            <a:r>
              <a:rPr lang="en-US" sz="1300" i="1" dirty="0" smtClean="0">
                <a:solidFill>
                  <a:schemeClr val="bg1">
                    <a:lumMod val="50000"/>
                  </a:schemeClr>
                </a:solidFill>
                <a:latin typeface="Helvetica"/>
                <a:cs typeface="Helvetica"/>
              </a:rPr>
              <a:t> </a:t>
            </a:r>
            <a:r>
              <a:rPr lang="en-US" sz="1300" i="1" dirty="0" err="1" smtClean="0">
                <a:solidFill>
                  <a:schemeClr val="bg1">
                    <a:lumMod val="50000"/>
                  </a:schemeClr>
                </a:solidFill>
                <a:latin typeface="Helvetica"/>
                <a:cs typeface="Helvetica"/>
              </a:rPr>
              <a:t>Opin</a:t>
            </a:r>
            <a:r>
              <a:rPr lang="en-US" sz="1300" i="1" dirty="0" smtClean="0">
                <a:solidFill>
                  <a:schemeClr val="bg1">
                    <a:lumMod val="50000"/>
                  </a:schemeClr>
                </a:solidFill>
                <a:latin typeface="Helvetica"/>
                <a:cs typeface="Helvetica"/>
              </a:rPr>
              <a:t> HIV/AIDS</a:t>
            </a:r>
            <a:r>
              <a:rPr lang="en-US" sz="1300" dirty="0" smtClean="0">
                <a:solidFill>
                  <a:schemeClr val="bg1">
                    <a:lumMod val="50000"/>
                  </a:schemeClr>
                </a:solidFill>
                <a:latin typeface="Helvetica"/>
                <a:cs typeface="Helvetica"/>
              </a:rPr>
              <a:t>. 2012;7:587  </a:t>
            </a:r>
          </a:p>
          <a:p>
            <a:pPr algn="r"/>
            <a:r>
              <a:rPr lang="en-US" sz="1300" dirty="0" err="1" smtClean="0">
                <a:solidFill>
                  <a:schemeClr val="bg1">
                    <a:lumMod val="50000"/>
                  </a:schemeClr>
                </a:solidFill>
                <a:latin typeface="Helvetica"/>
                <a:cs typeface="Helvetica"/>
              </a:rPr>
              <a:t>Juusola</a:t>
            </a:r>
            <a:r>
              <a:rPr lang="en-US" sz="1300" dirty="0" smtClean="0">
                <a:solidFill>
                  <a:schemeClr val="bg1">
                    <a:lumMod val="50000"/>
                  </a:schemeClr>
                </a:solidFill>
                <a:latin typeface="Helvetica"/>
                <a:cs typeface="Helvetica"/>
              </a:rPr>
              <a:t> JL, et al. </a:t>
            </a:r>
            <a:r>
              <a:rPr lang="en-US" sz="1300" i="1" dirty="0" smtClean="0">
                <a:solidFill>
                  <a:schemeClr val="bg1">
                    <a:lumMod val="50000"/>
                  </a:schemeClr>
                </a:solidFill>
                <a:latin typeface="Helvetica"/>
                <a:cs typeface="Helvetica"/>
              </a:rPr>
              <a:t>Ann Intern Med</a:t>
            </a:r>
            <a:r>
              <a:rPr lang="en-US" sz="1300" dirty="0" smtClean="0">
                <a:solidFill>
                  <a:schemeClr val="bg1">
                    <a:lumMod val="50000"/>
                  </a:schemeClr>
                </a:solidFill>
                <a:latin typeface="Helvetica"/>
                <a:cs typeface="Helvetica"/>
              </a:rPr>
              <a:t>. 2012;156:541  </a:t>
            </a:r>
          </a:p>
          <a:p>
            <a:pPr algn="r"/>
            <a:r>
              <a:rPr lang="en-US" sz="1300" dirty="0" smtClean="0">
                <a:solidFill>
                  <a:schemeClr val="bg1">
                    <a:lumMod val="50000"/>
                  </a:schemeClr>
                </a:solidFill>
                <a:latin typeface="Helvetica"/>
                <a:cs typeface="Helvetica"/>
              </a:rPr>
              <a:t>Gomez GB, et al. </a:t>
            </a:r>
            <a:r>
              <a:rPr lang="en-US" sz="1300" i="1" dirty="0" err="1" smtClean="0">
                <a:solidFill>
                  <a:schemeClr val="bg1">
                    <a:lumMod val="50000"/>
                  </a:schemeClr>
                </a:solidFill>
                <a:latin typeface="Helvetica"/>
                <a:cs typeface="Helvetica"/>
              </a:rPr>
              <a:t>PLoS</a:t>
            </a:r>
            <a:r>
              <a:rPr lang="en-US" sz="1300" i="1" dirty="0" smtClean="0">
                <a:solidFill>
                  <a:schemeClr val="bg1">
                    <a:lumMod val="50000"/>
                  </a:schemeClr>
                </a:solidFill>
                <a:latin typeface="Helvetica"/>
                <a:cs typeface="Helvetica"/>
              </a:rPr>
              <a:t> Med.</a:t>
            </a:r>
            <a:r>
              <a:rPr lang="en-US" sz="1300" dirty="0" smtClean="0">
                <a:solidFill>
                  <a:schemeClr val="bg1">
                    <a:lumMod val="50000"/>
                  </a:schemeClr>
                </a:solidFill>
                <a:latin typeface="Helvetica"/>
                <a:cs typeface="Helvetica"/>
              </a:rPr>
              <a:t> 2013;10(3):e1001401</a:t>
            </a:r>
            <a:endParaRPr lang="en-US" sz="1300" dirty="0">
              <a:solidFill>
                <a:schemeClr val="bg1">
                  <a:lumMod val="50000"/>
                </a:schemeClr>
              </a:solidFill>
              <a:latin typeface="Helvetica"/>
              <a:cs typeface="Helvetica"/>
            </a:endParaRPr>
          </a:p>
        </p:txBody>
      </p:sp>
      <p:sp>
        <p:nvSpPr>
          <p:cNvPr id="14" name="TextBox 13"/>
          <p:cNvSpPr txBox="1"/>
          <p:nvPr/>
        </p:nvSpPr>
        <p:spPr>
          <a:xfrm>
            <a:off x="662912" y="5410200"/>
            <a:ext cx="4594888" cy="1107996"/>
          </a:xfrm>
          <a:prstGeom prst="rect">
            <a:avLst/>
          </a:prstGeom>
          <a:noFill/>
        </p:spPr>
        <p:txBody>
          <a:bodyPr wrap="square" rtlCol="0">
            <a:spAutoFit/>
          </a:bodyPr>
          <a:lstStyle/>
          <a:p>
            <a:endParaRPr lang="en-US" sz="1400" dirty="0" smtClean="0">
              <a:solidFill>
                <a:schemeClr val="bg1">
                  <a:lumMod val="50000"/>
                </a:schemeClr>
              </a:solidFill>
              <a:latin typeface="Helvetica"/>
              <a:cs typeface="Helvetica"/>
            </a:endParaRPr>
          </a:p>
          <a:p>
            <a:endParaRPr lang="en-US" sz="1300" dirty="0" smtClean="0">
              <a:solidFill>
                <a:schemeClr val="bg1">
                  <a:lumMod val="50000"/>
                </a:schemeClr>
              </a:solidFill>
              <a:latin typeface="Helvetica"/>
              <a:cs typeface="Helvetica"/>
            </a:endParaRPr>
          </a:p>
          <a:p>
            <a:endParaRPr lang="en-US" sz="1300" dirty="0">
              <a:solidFill>
                <a:schemeClr val="bg1">
                  <a:lumMod val="50000"/>
                </a:schemeClr>
              </a:solidFill>
              <a:latin typeface="Helvetica"/>
              <a:cs typeface="Helvetica"/>
            </a:endParaRPr>
          </a:p>
          <a:p>
            <a:r>
              <a:rPr lang="en-US" sz="1300" dirty="0">
                <a:solidFill>
                  <a:schemeClr val="bg1">
                    <a:lumMod val="50000"/>
                  </a:schemeClr>
                </a:solidFill>
                <a:latin typeface="Helvetica"/>
                <a:cs typeface="Helvetica"/>
              </a:rPr>
              <a:t>http://</a:t>
            </a:r>
            <a:r>
              <a:rPr lang="en-US" sz="1300" dirty="0" err="1">
                <a:solidFill>
                  <a:schemeClr val="bg1">
                    <a:lumMod val="50000"/>
                  </a:schemeClr>
                </a:solidFill>
                <a:latin typeface="Helvetica"/>
                <a:cs typeface="Helvetica"/>
              </a:rPr>
              <a:t>fairpricingcoalition.org</a:t>
            </a:r>
            <a:r>
              <a:rPr lang="en-US" sz="1300" dirty="0">
                <a:solidFill>
                  <a:schemeClr val="bg1">
                    <a:lumMod val="50000"/>
                  </a:schemeClr>
                </a:solidFill>
                <a:latin typeface="Helvetica"/>
                <a:cs typeface="Helvetica"/>
              </a:rPr>
              <a:t>/medication-assistance-program-and-co-pay-programs-for-prep/</a:t>
            </a:r>
          </a:p>
        </p:txBody>
      </p:sp>
      <p:sp>
        <p:nvSpPr>
          <p:cNvPr id="2" name="Title 1"/>
          <p:cNvSpPr>
            <a:spLocks noGrp="1"/>
          </p:cNvSpPr>
          <p:nvPr>
            <p:ph type="title"/>
          </p:nvPr>
        </p:nvSpPr>
        <p:spPr>
          <a:xfrm>
            <a:off x="457200" y="274638"/>
            <a:ext cx="8229600" cy="868362"/>
          </a:xfrm>
        </p:spPr>
        <p:txBody>
          <a:bodyPr>
            <a:normAutofit/>
          </a:bodyPr>
          <a:lstStyle/>
          <a:p>
            <a:r>
              <a:rPr lang="en-US" b="1" dirty="0">
                <a:latin typeface="+mn-lt"/>
                <a:cs typeface="Helvetica"/>
              </a:rPr>
              <a:t>Paying for </a:t>
            </a:r>
            <a:r>
              <a:rPr lang="en-US" b="1" dirty="0" err="1" smtClean="0">
                <a:latin typeface="+mn-lt"/>
                <a:cs typeface="Helvetica"/>
              </a:rPr>
              <a:t>PrEP</a:t>
            </a:r>
            <a:endParaRPr lang="en-US" dirty="0">
              <a:latin typeface="+mn-lt"/>
            </a:endParaRPr>
          </a:p>
        </p:txBody>
      </p:sp>
      <p:sp>
        <p:nvSpPr>
          <p:cNvPr id="3" name="Content Placeholder 2"/>
          <p:cNvSpPr>
            <a:spLocks noGrp="1"/>
          </p:cNvSpPr>
          <p:nvPr>
            <p:ph idx="1"/>
          </p:nvPr>
        </p:nvSpPr>
        <p:spPr>
          <a:xfrm>
            <a:off x="457200" y="1295400"/>
            <a:ext cx="8229600" cy="4830763"/>
          </a:xfrm>
        </p:spPr>
        <p:txBody>
          <a:bodyPr>
            <a:normAutofit/>
          </a:bodyPr>
          <a:lstStyle/>
          <a:p>
            <a:pPr lvl="1" indent="-457200">
              <a:lnSpc>
                <a:spcPct val="130000"/>
              </a:lnSpc>
              <a:buFont typeface="Arial"/>
              <a:buChar char="•"/>
            </a:pPr>
            <a:r>
              <a:rPr lang="en-US" sz="2800" dirty="0">
                <a:solidFill>
                  <a:schemeClr val="bg1"/>
                </a:solidFill>
                <a:cs typeface="Helvetica"/>
              </a:rPr>
              <a:t>Out-of-pocket = around $1700/mo.</a:t>
            </a:r>
          </a:p>
          <a:p>
            <a:pPr lvl="1" indent="-457200">
              <a:lnSpc>
                <a:spcPct val="130000"/>
              </a:lnSpc>
              <a:buFont typeface="Arial"/>
              <a:buChar char="•"/>
            </a:pPr>
            <a:r>
              <a:rPr lang="en-US" sz="2800" dirty="0">
                <a:solidFill>
                  <a:schemeClr val="bg1"/>
                </a:solidFill>
                <a:cs typeface="Helvetica"/>
              </a:rPr>
              <a:t>Insurance covers (even Medicaid) </a:t>
            </a:r>
            <a:r>
              <a:rPr lang="en-US" sz="2800" dirty="0">
                <a:solidFill>
                  <a:schemeClr val="bg1"/>
                </a:solidFill>
                <a:ea typeface="Helvetica" charset="0"/>
                <a:cs typeface="Helvetica" charset="0"/>
              </a:rPr>
              <a:t>±</a:t>
            </a:r>
            <a:r>
              <a:rPr lang="en-US" sz="2800" dirty="0">
                <a:solidFill>
                  <a:schemeClr val="bg1"/>
                </a:solidFill>
                <a:cs typeface="Helvetica"/>
              </a:rPr>
              <a:t> pre-</a:t>
            </a:r>
            <a:r>
              <a:rPr lang="en-US" sz="2800" dirty="0" err="1">
                <a:solidFill>
                  <a:schemeClr val="bg1"/>
                </a:solidFill>
                <a:cs typeface="Helvetica"/>
              </a:rPr>
              <a:t>auths</a:t>
            </a:r>
            <a:endParaRPr lang="en-US" sz="2800" dirty="0">
              <a:solidFill>
                <a:schemeClr val="bg1"/>
              </a:solidFill>
              <a:cs typeface="Helvetica"/>
            </a:endParaRPr>
          </a:p>
          <a:p>
            <a:pPr lvl="1" indent="-457200">
              <a:lnSpc>
                <a:spcPct val="130000"/>
              </a:lnSpc>
              <a:buFont typeface="Arial"/>
              <a:buChar char="•"/>
            </a:pPr>
            <a:r>
              <a:rPr lang="en-US" sz="2800" dirty="0">
                <a:solidFill>
                  <a:schemeClr val="bg1"/>
                </a:solidFill>
                <a:cs typeface="Helvetica"/>
              </a:rPr>
              <a:t>Access programs and co-pay assistance</a:t>
            </a:r>
          </a:p>
          <a:p>
            <a:pPr lvl="1" indent="-457200">
              <a:lnSpc>
                <a:spcPct val="130000"/>
              </a:lnSpc>
              <a:buFont typeface="Arial"/>
              <a:buChar char="•"/>
            </a:pPr>
            <a:r>
              <a:rPr lang="en-US" sz="2800" dirty="0">
                <a:solidFill>
                  <a:schemeClr val="bg1"/>
                </a:solidFill>
                <a:cs typeface="Helvetica"/>
              </a:rPr>
              <a:t>Free from manufacturer if</a:t>
            </a:r>
            <a:r>
              <a:rPr lang="en-US" sz="2800" dirty="0" smtClean="0">
                <a:solidFill>
                  <a:schemeClr val="bg1"/>
                </a:solidFill>
                <a:cs typeface="Helvetica"/>
              </a:rPr>
              <a:t>:</a:t>
            </a:r>
          </a:p>
          <a:p>
            <a:pPr lvl="2" indent="-457200">
              <a:lnSpc>
                <a:spcPct val="130000"/>
              </a:lnSpc>
              <a:buFont typeface="Arial"/>
              <a:buChar char="•"/>
            </a:pPr>
            <a:r>
              <a:rPr lang="en-US" sz="2400" dirty="0" smtClean="0">
                <a:solidFill>
                  <a:srgbClr val="FFC000"/>
                </a:solidFill>
                <a:cs typeface="Helvetica"/>
              </a:rPr>
              <a:t>no </a:t>
            </a:r>
            <a:r>
              <a:rPr lang="en-US" sz="2400" dirty="0">
                <a:solidFill>
                  <a:srgbClr val="FFC000"/>
                </a:solidFill>
                <a:cs typeface="Helvetica"/>
              </a:rPr>
              <a:t>source for insurance or Rx coverage </a:t>
            </a:r>
          </a:p>
          <a:p>
            <a:pPr lvl="2" indent="-457200">
              <a:lnSpc>
                <a:spcPct val="130000"/>
              </a:lnSpc>
              <a:buFont typeface="Arial"/>
              <a:buChar char="•"/>
            </a:pPr>
            <a:r>
              <a:rPr lang="en-US" sz="2400" dirty="0">
                <a:solidFill>
                  <a:srgbClr val="FFC000"/>
                </a:solidFill>
                <a:cs typeface="Helvetica"/>
              </a:rPr>
              <a:t>income &lt;500% FPL  (single $58,000 / year</a:t>
            </a:r>
            <a:r>
              <a:rPr lang="en-US" sz="2400" dirty="0" smtClean="0">
                <a:solidFill>
                  <a:srgbClr val="FFC000"/>
                </a:solidFill>
                <a:cs typeface="Helvetica"/>
              </a:rPr>
              <a:t>)</a:t>
            </a:r>
            <a:endParaRPr lang="en-US" sz="2400" dirty="0">
              <a:solidFill>
                <a:srgbClr val="FFC000"/>
              </a:solidFill>
              <a:cs typeface="Helvetica"/>
            </a:endParaRPr>
          </a:p>
          <a:p>
            <a:endParaRPr lang="en-US" dirty="0">
              <a:solidFill>
                <a:srgbClr val="FFC000"/>
              </a:solidFill>
            </a:endParaRPr>
          </a:p>
        </p:txBody>
      </p:sp>
    </p:spTree>
    <p:extLst>
      <p:ext uri="{BB962C8B-B14F-4D97-AF65-F5344CB8AC3E}">
        <p14:creationId xmlns:p14="http://schemas.microsoft.com/office/powerpoint/2010/main" val="26593399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p:txBody>
          <a:bodyPr/>
          <a:lstStyle/>
          <a:p>
            <a:pPr algn="ctr" eaLnBrk="1" hangingPunct="1"/>
            <a:r>
              <a:rPr lang="en-US" sz="3600" dirty="0">
                <a:solidFill>
                  <a:srgbClr val="FFC000"/>
                </a:solidFill>
              </a:rPr>
              <a:t>5 CDC Prevention Concepts</a:t>
            </a:r>
          </a:p>
        </p:txBody>
      </p:sp>
      <p:sp>
        <p:nvSpPr>
          <p:cNvPr id="677891" name="Rectangle 3"/>
          <p:cNvSpPr>
            <a:spLocks noGrp="1" noChangeArrowheads="1"/>
          </p:cNvSpPr>
          <p:nvPr>
            <p:ph type="body" idx="1"/>
          </p:nvPr>
        </p:nvSpPr>
        <p:spPr>
          <a:xfrm>
            <a:off x="152400" y="1600199"/>
            <a:ext cx="8763000" cy="4530731"/>
          </a:xfrm>
        </p:spPr>
        <p:txBody>
          <a:bodyPr/>
          <a:lstStyle/>
          <a:p>
            <a:pPr eaLnBrk="1" hangingPunct="1">
              <a:lnSpc>
                <a:spcPct val="90000"/>
              </a:lnSpc>
              <a:buClr>
                <a:schemeClr val="bg1"/>
              </a:buClr>
              <a:buFont typeface="Arial" panose="020B0604020202020204" pitchFamily="34" charset="0"/>
              <a:buChar char="•"/>
            </a:pPr>
            <a:r>
              <a:rPr lang="en-US" sz="2400" dirty="0"/>
              <a:t>Education and counseling of people at risk on how to prevent infection and adopt safer sexual behaviors</a:t>
            </a:r>
          </a:p>
          <a:p>
            <a:pPr eaLnBrk="1" hangingPunct="1">
              <a:lnSpc>
                <a:spcPct val="90000"/>
              </a:lnSpc>
              <a:buClr>
                <a:schemeClr val="bg1"/>
              </a:buClr>
              <a:buFont typeface="Arial" panose="020B0604020202020204" pitchFamily="34" charset="0"/>
              <a:buChar char="•"/>
            </a:pPr>
            <a:endParaRPr lang="en-US" sz="800" dirty="0"/>
          </a:p>
          <a:p>
            <a:pPr eaLnBrk="1" hangingPunct="1">
              <a:lnSpc>
                <a:spcPct val="90000"/>
              </a:lnSpc>
              <a:buClr>
                <a:schemeClr val="bg1"/>
              </a:buClr>
              <a:buFont typeface="Arial" panose="020B0604020202020204" pitchFamily="34" charset="0"/>
              <a:buChar char="•"/>
            </a:pPr>
            <a:r>
              <a:rPr lang="en-US" sz="2400" dirty="0"/>
              <a:t>Identification of the asymptomatic infection and the symptomatic patient who may not seek diagnosis and treatment</a:t>
            </a:r>
          </a:p>
          <a:p>
            <a:pPr eaLnBrk="1" hangingPunct="1">
              <a:lnSpc>
                <a:spcPct val="90000"/>
              </a:lnSpc>
              <a:buClr>
                <a:schemeClr val="bg1"/>
              </a:buClr>
              <a:buFont typeface="Arial" panose="020B0604020202020204" pitchFamily="34" charset="0"/>
              <a:buChar char="•"/>
            </a:pPr>
            <a:endParaRPr lang="en-US" sz="800" dirty="0"/>
          </a:p>
          <a:p>
            <a:pPr eaLnBrk="1" hangingPunct="1">
              <a:lnSpc>
                <a:spcPct val="90000"/>
              </a:lnSpc>
              <a:buClr>
                <a:schemeClr val="bg1"/>
              </a:buClr>
              <a:buFont typeface="Arial" panose="020B0604020202020204" pitchFamily="34" charset="0"/>
              <a:buChar char="•"/>
            </a:pPr>
            <a:r>
              <a:rPr lang="en-US" sz="2400" dirty="0"/>
              <a:t>Effective diagnosis and treatment of infected persons</a:t>
            </a:r>
          </a:p>
          <a:p>
            <a:pPr eaLnBrk="1" hangingPunct="1">
              <a:lnSpc>
                <a:spcPct val="90000"/>
              </a:lnSpc>
              <a:buClr>
                <a:schemeClr val="bg1"/>
              </a:buClr>
              <a:buFont typeface="Arial" panose="020B0604020202020204" pitchFamily="34" charset="0"/>
              <a:buChar char="•"/>
            </a:pPr>
            <a:endParaRPr lang="en-US" sz="800" dirty="0"/>
          </a:p>
          <a:p>
            <a:pPr eaLnBrk="1" hangingPunct="1">
              <a:lnSpc>
                <a:spcPct val="90000"/>
              </a:lnSpc>
              <a:buClr>
                <a:schemeClr val="bg1"/>
              </a:buClr>
              <a:buFont typeface="Arial" panose="020B0604020202020204" pitchFamily="34" charset="0"/>
              <a:buChar char="•"/>
            </a:pPr>
            <a:r>
              <a:rPr lang="en-US" sz="2400" dirty="0"/>
              <a:t>Identification, evaluation, treatment and counseling of sex partners of infected persons</a:t>
            </a:r>
          </a:p>
          <a:p>
            <a:pPr eaLnBrk="1" hangingPunct="1">
              <a:lnSpc>
                <a:spcPct val="90000"/>
              </a:lnSpc>
              <a:buClr>
                <a:schemeClr val="bg1"/>
              </a:buClr>
              <a:buFont typeface="Arial" panose="020B0604020202020204" pitchFamily="34" charset="0"/>
              <a:buChar char="•"/>
            </a:pPr>
            <a:endParaRPr lang="en-US" sz="800" dirty="0"/>
          </a:p>
          <a:p>
            <a:pPr eaLnBrk="1" hangingPunct="1">
              <a:lnSpc>
                <a:spcPct val="90000"/>
              </a:lnSpc>
              <a:buClr>
                <a:schemeClr val="bg1"/>
              </a:buClr>
              <a:buFont typeface="Arial" panose="020B0604020202020204" pitchFamily="34" charset="0"/>
              <a:buChar char="•"/>
            </a:pPr>
            <a:r>
              <a:rPr lang="en-US" sz="2400" dirty="0"/>
              <a:t>Pre-exposure vaccination of those at risk for vaccine-preventable STIs</a:t>
            </a:r>
          </a:p>
        </p:txBody>
      </p:sp>
    </p:spTree>
    <p:custDataLst>
      <p:tags r:id="rId1"/>
    </p:custDataLst>
    <p:extLst>
      <p:ext uri="{BB962C8B-B14F-4D97-AF65-F5344CB8AC3E}">
        <p14:creationId xmlns:p14="http://schemas.microsoft.com/office/powerpoint/2010/main" val="3570314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991"/>
          <a:stretch/>
        </p:blipFill>
        <p:spPr>
          <a:xfrm>
            <a:off x="753210" y="1447800"/>
            <a:ext cx="7631391" cy="5125929"/>
          </a:xfrm>
          <a:prstGeom prst="rect">
            <a:avLst/>
          </a:prstGeom>
        </p:spPr>
      </p:pic>
      <p:sp>
        <p:nvSpPr>
          <p:cNvPr id="4" name="TextBox 3"/>
          <p:cNvSpPr txBox="1"/>
          <p:nvPr/>
        </p:nvSpPr>
        <p:spPr>
          <a:xfrm>
            <a:off x="379367" y="296919"/>
            <a:ext cx="8379079" cy="584776"/>
          </a:xfrm>
          <a:prstGeom prst="rect">
            <a:avLst/>
          </a:prstGeom>
          <a:noFill/>
        </p:spPr>
        <p:txBody>
          <a:bodyPr wrap="square" rtlCol="0">
            <a:spAutoFit/>
          </a:bodyPr>
          <a:lstStyle/>
          <a:p>
            <a:endParaRPr lang="en-US" sz="3200" b="1" dirty="0">
              <a:latin typeface="Helvetica"/>
              <a:cs typeface="Helvetica"/>
            </a:endParaRPr>
          </a:p>
        </p:txBody>
      </p:sp>
      <p:sp>
        <p:nvSpPr>
          <p:cNvPr id="7" name="TextBox 6"/>
          <p:cNvSpPr txBox="1"/>
          <p:nvPr/>
        </p:nvSpPr>
        <p:spPr>
          <a:xfrm>
            <a:off x="310769" y="914400"/>
            <a:ext cx="8379079" cy="430887"/>
          </a:xfrm>
          <a:prstGeom prst="rect">
            <a:avLst/>
          </a:prstGeom>
          <a:noFill/>
        </p:spPr>
        <p:txBody>
          <a:bodyPr wrap="square" rtlCol="0">
            <a:spAutoFit/>
          </a:bodyPr>
          <a:lstStyle/>
          <a:p>
            <a:r>
              <a:rPr lang="en-US" sz="2200" b="1" dirty="0" smtClean="0">
                <a:latin typeface="Helvetica"/>
                <a:cs typeface="Helvetica"/>
                <a:hlinkClick r:id="rId4"/>
              </a:rPr>
              <a:t>http</a:t>
            </a:r>
            <a:r>
              <a:rPr lang="en-US" sz="2200" b="1" dirty="0">
                <a:latin typeface="Helvetica"/>
                <a:cs typeface="Helvetica"/>
                <a:hlinkClick r:id="rId4"/>
              </a:rPr>
              <a:t>://</a:t>
            </a:r>
            <a:r>
              <a:rPr lang="en-US" sz="2200" b="1" dirty="0" smtClean="0">
                <a:latin typeface="Helvetica"/>
                <a:cs typeface="Helvetica"/>
                <a:hlinkClick r:id="rId4"/>
              </a:rPr>
              <a:t>start.truvada.com</a:t>
            </a:r>
            <a:endParaRPr lang="en-US" sz="2200" b="1" dirty="0">
              <a:latin typeface="Helvetica"/>
              <a:cs typeface="Helvetica"/>
            </a:endParaRPr>
          </a:p>
        </p:txBody>
      </p:sp>
      <p:sp>
        <p:nvSpPr>
          <p:cNvPr id="8" name="Left Arrow 7"/>
          <p:cNvSpPr/>
          <p:nvPr/>
        </p:nvSpPr>
        <p:spPr>
          <a:xfrm rot="13385293">
            <a:off x="95500" y="5088411"/>
            <a:ext cx="786233" cy="590002"/>
          </a:xfrm>
          <a:prstGeom prst="leftArrow">
            <a:avLst/>
          </a:prstGeom>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655638"/>
          </a:xfrm>
        </p:spPr>
        <p:txBody>
          <a:bodyPr>
            <a:normAutofit fontScale="90000"/>
          </a:bodyPr>
          <a:lstStyle/>
          <a:p>
            <a:r>
              <a:rPr lang="en-US" b="1" dirty="0">
                <a:latin typeface="Helvetica"/>
                <a:cs typeface="Helvetica"/>
              </a:rPr>
              <a:t>Dedicated assistance program for </a:t>
            </a:r>
            <a:r>
              <a:rPr lang="en-US" b="1" dirty="0" err="1" smtClean="0">
                <a:latin typeface="Helvetica"/>
                <a:cs typeface="Helvetica"/>
              </a:rPr>
              <a:t>PrEP</a:t>
            </a:r>
            <a:endParaRPr lang="en-US" dirty="0"/>
          </a:p>
        </p:txBody>
      </p:sp>
    </p:spTree>
    <p:extLst>
      <p:ext uri="{BB962C8B-B14F-4D97-AF65-F5344CB8AC3E}">
        <p14:creationId xmlns:p14="http://schemas.microsoft.com/office/powerpoint/2010/main" val="6228306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367" y="296919"/>
            <a:ext cx="8379079" cy="646331"/>
          </a:xfrm>
          <a:prstGeom prst="rect">
            <a:avLst/>
          </a:prstGeom>
          <a:noFill/>
        </p:spPr>
        <p:txBody>
          <a:bodyPr wrap="square" rtlCol="0">
            <a:spAutoFit/>
          </a:bodyPr>
          <a:lstStyle/>
          <a:p>
            <a:pPr algn="ctr"/>
            <a:r>
              <a:rPr lang="en-US" sz="3600" b="1" dirty="0" smtClean="0">
                <a:solidFill>
                  <a:srgbClr val="FFC000"/>
                </a:solidFill>
                <a:latin typeface="+mn-lt"/>
                <a:cs typeface="Helvetica"/>
              </a:rPr>
              <a:t>Step 1: Determine clinical eligibility</a:t>
            </a:r>
            <a:endParaRPr lang="en-US" sz="3600" b="1" dirty="0">
              <a:solidFill>
                <a:srgbClr val="FFC000"/>
              </a:solidFill>
              <a:latin typeface="+mn-lt"/>
              <a:cs typeface="Helvetica"/>
            </a:endParaRPr>
          </a:p>
        </p:txBody>
      </p:sp>
      <p:sp>
        <p:nvSpPr>
          <p:cNvPr id="6" name="TextBox 5"/>
          <p:cNvSpPr txBox="1"/>
          <p:nvPr/>
        </p:nvSpPr>
        <p:spPr>
          <a:xfrm>
            <a:off x="2256335" y="6019800"/>
            <a:ext cx="4144465" cy="523220"/>
          </a:xfrm>
          <a:prstGeom prst="rect">
            <a:avLst/>
          </a:prstGeom>
          <a:noFill/>
        </p:spPr>
        <p:txBody>
          <a:bodyPr wrap="square" rtlCol="0">
            <a:spAutoFit/>
          </a:bodyPr>
          <a:lstStyle/>
          <a:p>
            <a:pPr algn="r"/>
            <a:endParaRPr lang="en-US" sz="1400" dirty="0" smtClean="0">
              <a:solidFill>
                <a:schemeClr val="bg1">
                  <a:lumMod val="50000"/>
                </a:schemeClr>
              </a:solidFill>
              <a:latin typeface="Helvetica"/>
              <a:cs typeface="Helvetica"/>
            </a:endParaRPr>
          </a:p>
          <a:p>
            <a:pPr algn="r"/>
            <a:r>
              <a:rPr lang="en-US" sz="1400" dirty="0" smtClean="0">
                <a:solidFill>
                  <a:schemeClr val="bg1">
                    <a:lumMod val="50000"/>
                  </a:schemeClr>
                </a:solidFill>
                <a:latin typeface="Helvetica"/>
                <a:cs typeface="Helvetica"/>
              </a:rPr>
              <a:t>US Public Health Service. </a:t>
            </a:r>
            <a:r>
              <a:rPr lang="en-US" sz="1400" dirty="0" err="1" smtClean="0">
                <a:solidFill>
                  <a:schemeClr val="bg1">
                    <a:lumMod val="50000"/>
                  </a:schemeClr>
                </a:solidFill>
                <a:latin typeface="Helvetica"/>
                <a:cs typeface="Helvetica"/>
              </a:rPr>
              <a:t>PrEP</a:t>
            </a:r>
            <a:r>
              <a:rPr lang="en-US" sz="1400" dirty="0" smtClean="0">
                <a:solidFill>
                  <a:schemeClr val="bg1">
                    <a:lumMod val="50000"/>
                  </a:schemeClr>
                </a:solidFill>
                <a:latin typeface="Helvetica"/>
                <a:cs typeface="Helvetica"/>
              </a:rPr>
              <a:t> Guideline – 2014.</a:t>
            </a:r>
            <a:endParaRPr lang="en-US" sz="1400" dirty="0">
              <a:solidFill>
                <a:schemeClr val="bg1">
                  <a:lumMod val="50000"/>
                </a:schemeClr>
              </a:solidFill>
              <a:latin typeface="Helvetica"/>
              <a:cs typeface="Helvetica"/>
            </a:endParaRPr>
          </a:p>
        </p:txBody>
      </p:sp>
      <p:pic>
        <p:nvPicPr>
          <p:cNvPr id="17" name="Picture 16" descr="cirrhosis.jpg"/>
          <p:cNvPicPr>
            <a:picLocks noChangeAspect="1"/>
          </p:cNvPicPr>
          <p:nvPr/>
        </p:nvPicPr>
        <p:blipFill rotWithShape="1">
          <a:blip r:embed="rId3">
            <a:extLst>
              <a:ext uri="{28A0092B-C50C-407E-A947-70E740481C1C}">
                <a14:useLocalDpi xmlns:a14="http://schemas.microsoft.com/office/drawing/2010/main" val="0"/>
              </a:ext>
            </a:extLst>
          </a:blip>
          <a:srcRect l="4149" t="21910" r="48210" b="22152"/>
          <a:stretch/>
        </p:blipFill>
        <p:spPr>
          <a:xfrm>
            <a:off x="379367" y="1162067"/>
            <a:ext cx="2292638" cy="1538723"/>
          </a:xfrm>
          <a:prstGeom prst="rect">
            <a:avLst/>
          </a:prstGeom>
        </p:spPr>
      </p:pic>
      <p:pic>
        <p:nvPicPr>
          <p:cNvPr id="20" name="Picture 19" descr="kidneys2.png"/>
          <p:cNvPicPr>
            <a:picLocks noChangeAspect="1"/>
          </p:cNvPicPr>
          <p:nvPr/>
        </p:nvPicPr>
        <p:blipFill rotWithShape="1">
          <a:blip r:embed="rId4">
            <a:extLst>
              <a:ext uri="{28A0092B-C50C-407E-A947-70E740481C1C}">
                <a14:useLocalDpi xmlns:a14="http://schemas.microsoft.com/office/drawing/2010/main" val="0"/>
              </a:ext>
            </a:extLst>
          </a:blip>
          <a:srcRect r="1555"/>
          <a:stretch/>
        </p:blipFill>
        <p:spPr>
          <a:xfrm>
            <a:off x="3710324" y="1162066"/>
            <a:ext cx="1723352" cy="1538724"/>
          </a:xfrm>
          <a:prstGeom prst="rect">
            <a:avLst/>
          </a:prstGeom>
        </p:spPr>
      </p:pic>
      <p:pic>
        <p:nvPicPr>
          <p:cNvPr id="21" name="Picture 20" descr="HIV_large.jpg"/>
          <p:cNvPicPr>
            <a:picLocks noChangeAspect="1"/>
          </p:cNvPicPr>
          <p:nvPr/>
        </p:nvPicPr>
        <p:blipFill rotWithShape="1">
          <a:blip r:embed="rId5" cstate="print">
            <a:extLst>
              <a:ext uri="{28A0092B-C50C-407E-A947-70E740481C1C}">
                <a14:useLocalDpi xmlns:a14="http://schemas.microsoft.com/office/drawing/2010/main" val="0"/>
              </a:ext>
            </a:extLst>
          </a:blip>
          <a:srcRect t="13754" b="14733"/>
          <a:stretch/>
        </p:blipFill>
        <p:spPr>
          <a:xfrm>
            <a:off x="6580172" y="1162067"/>
            <a:ext cx="1662377" cy="1538724"/>
          </a:xfrm>
          <a:prstGeom prst="rect">
            <a:avLst/>
          </a:prstGeom>
        </p:spPr>
      </p:pic>
      <p:sp>
        <p:nvSpPr>
          <p:cNvPr id="24" name="TextBox 23"/>
          <p:cNvSpPr txBox="1"/>
          <p:nvPr/>
        </p:nvSpPr>
        <p:spPr>
          <a:xfrm>
            <a:off x="3468429" y="2984416"/>
            <a:ext cx="2418124" cy="3262431"/>
          </a:xfrm>
          <a:prstGeom prst="rect">
            <a:avLst/>
          </a:prstGeom>
          <a:noFill/>
        </p:spPr>
        <p:txBody>
          <a:bodyPr wrap="square" rtlCol="0">
            <a:spAutoFit/>
          </a:bodyPr>
          <a:lstStyle/>
          <a:p>
            <a:r>
              <a:rPr lang="en-US" sz="2400" b="1" dirty="0" smtClean="0">
                <a:solidFill>
                  <a:srgbClr val="FFC000"/>
                </a:solidFill>
                <a:latin typeface="+mn-lt"/>
                <a:cs typeface="Helvetica"/>
              </a:rPr>
              <a:t>Renal function</a:t>
            </a:r>
            <a:endParaRPr lang="en-US" sz="2400" b="1" dirty="0">
              <a:solidFill>
                <a:srgbClr val="FFC000"/>
              </a:solidFill>
              <a:latin typeface="+mn-lt"/>
              <a:cs typeface="Helvetica"/>
            </a:endParaRPr>
          </a:p>
          <a:p>
            <a:pPr marL="285750" indent="-285750">
              <a:lnSpc>
                <a:spcPct val="150000"/>
              </a:lnSpc>
              <a:buFont typeface="Wingdings" charset="2"/>
              <a:buChar char="q"/>
            </a:pPr>
            <a:r>
              <a:rPr lang="en-US" sz="2400" dirty="0" smtClean="0">
                <a:solidFill>
                  <a:schemeClr val="bg1"/>
                </a:solidFill>
                <a:latin typeface="+mn-lt"/>
                <a:cs typeface="Helvetica"/>
              </a:rPr>
              <a:t> </a:t>
            </a:r>
            <a:r>
              <a:rPr lang="en-US" sz="2400" dirty="0" err="1" smtClean="0">
                <a:solidFill>
                  <a:schemeClr val="bg1"/>
                </a:solidFill>
                <a:latin typeface="+mn-lt"/>
                <a:cs typeface="Helvetica"/>
              </a:rPr>
              <a:t>Creatinine</a:t>
            </a:r>
            <a:endParaRPr lang="en-US" sz="2400" dirty="0" smtClean="0">
              <a:solidFill>
                <a:schemeClr val="bg1"/>
              </a:solidFill>
              <a:latin typeface="+mn-lt"/>
              <a:cs typeface="Helvetica"/>
            </a:endParaRPr>
          </a:p>
          <a:p>
            <a:pPr marL="285750" indent="-285750">
              <a:lnSpc>
                <a:spcPct val="150000"/>
              </a:lnSpc>
              <a:buFont typeface="Wingdings" charset="2"/>
              <a:buChar char="q"/>
            </a:pPr>
            <a:r>
              <a:rPr lang="en-US" sz="2400" dirty="0" smtClean="0">
                <a:solidFill>
                  <a:schemeClr val="bg1"/>
                </a:solidFill>
                <a:latin typeface="+mn-lt"/>
                <a:cs typeface="Helvetica"/>
              </a:rPr>
              <a:t> </a:t>
            </a:r>
            <a:r>
              <a:rPr lang="en-US" sz="2400" dirty="0" err="1" smtClean="0">
                <a:solidFill>
                  <a:schemeClr val="bg1"/>
                </a:solidFill>
                <a:latin typeface="+mn-lt"/>
                <a:cs typeface="Helvetica"/>
              </a:rPr>
              <a:t>eCrCl</a:t>
            </a:r>
            <a:endParaRPr lang="en-US" sz="2200" dirty="0" smtClean="0">
              <a:solidFill>
                <a:schemeClr val="bg1"/>
              </a:solidFill>
              <a:latin typeface="+mn-lt"/>
              <a:cs typeface="Helvetica"/>
            </a:endParaRPr>
          </a:p>
          <a:p>
            <a:pPr>
              <a:lnSpc>
                <a:spcPct val="150000"/>
              </a:lnSpc>
            </a:pPr>
            <a:endParaRPr lang="en-US" sz="2200" dirty="0" smtClean="0">
              <a:solidFill>
                <a:schemeClr val="bg1"/>
              </a:solidFill>
              <a:latin typeface="+mn-lt"/>
              <a:cs typeface="Helvetica"/>
            </a:endParaRPr>
          </a:p>
          <a:p>
            <a:pPr>
              <a:lnSpc>
                <a:spcPct val="150000"/>
              </a:lnSpc>
            </a:pPr>
            <a:endParaRPr lang="en-US" sz="2200" dirty="0">
              <a:solidFill>
                <a:schemeClr val="bg1"/>
              </a:solidFill>
              <a:latin typeface="+mn-lt"/>
              <a:cs typeface="Helvetica"/>
            </a:endParaRPr>
          </a:p>
          <a:p>
            <a:r>
              <a:rPr lang="en-US" sz="2200" b="1" dirty="0" err="1" smtClean="0">
                <a:solidFill>
                  <a:schemeClr val="bg1"/>
                </a:solidFill>
                <a:latin typeface="+mn-lt"/>
                <a:cs typeface="Helvetica"/>
              </a:rPr>
              <a:t>eCrCl</a:t>
            </a:r>
            <a:r>
              <a:rPr lang="en-US" sz="2200" b="1" dirty="0" smtClean="0">
                <a:solidFill>
                  <a:schemeClr val="bg1"/>
                </a:solidFill>
                <a:latin typeface="+mn-lt"/>
                <a:cs typeface="Helvetica"/>
              </a:rPr>
              <a:t> must be </a:t>
            </a:r>
            <a:br>
              <a:rPr lang="en-US" sz="2200" b="1" dirty="0" smtClean="0">
                <a:solidFill>
                  <a:schemeClr val="bg1"/>
                </a:solidFill>
                <a:latin typeface="+mn-lt"/>
                <a:cs typeface="Helvetica"/>
              </a:rPr>
            </a:br>
            <a:r>
              <a:rPr lang="en-US" sz="2200" b="1" dirty="0" smtClean="0">
                <a:solidFill>
                  <a:schemeClr val="bg1"/>
                </a:solidFill>
                <a:latin typeface="+mn-lt"/>
                <a:cs typeface="Helvetica"/>
              </a:rPr>
              <a:t>≥ 60 mL/min</a:t>
            </a:r>
          </a:p>
        </p:txBody>
      </p:sp>
      <p:grpSp>
        <p:nvGrpSpPr>
          <p:cNvPr id="7" name="Group 6"/>
          <p:cNvGrpSpPr/>
          <p:nvPr/>
        </p:nvGrpSpPr>
        <p:grpSpPr>
          <a:xfrm>
            <a:off x="1587291" y="1669292"/>
            <a:ext cx="7131471" cy="1216995"/>
            <a:chOff x="1587291" y="1669292"/>
            <a:chExt cx="7131471" cy="1216995"/>
          </a:xfrm>
        </p:grpSpPr>
        <p:sp>
          <p:nvSpPr>
            <p:cNvPr id="2" name="Oval 1"/>
            <p:cNvSpPr/>
            <p:nvPr/>
          </p:nvSpPr>
          <p:spPr>
            <a:xfrm>
              <a:off x="1587291" y="1669292"/>
              <a:ext cx="1216995" cy="12169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06345" y="1799216"/>
              <a:ext cx="965660" cy="938719"/>
            </a:xfrm>
            <a:prstGeom prst="rect">
              <a:avLst/>
            </a:prstGeom>
            <a:noFill/>
          </p:spPr>
          <p:txBody>
            <a:bodyPr wrap="square" rtlCol="0">
              <a:spAutoFit/>
            </a:bodyPr>
            <a:lstStyle/>
            <a:p>
              <a:pPr algn="ctr">
                <a:lnSpc>
                  <a:spcPct val="80000"/>
                </a:lnSpc>
              </a:pPr>
              <a:r>
                <a:rPr lang="en-US" dirty="0" smtClean="0">
                  <a:solidFill>
                    <a:schemeClr val="bg1"/>
                  </a:solidFill>
                  <a:latin typeface="Helvetica"/>
                  <a:cs typeface="Helvetica"/>
                </a:rPr>
                <a:t>within</a:t>
              </a:r>
              <a:r>
                <a:rPr lang="en-US" sz="3600" dirty="0" smtClean="0">
                  <a:solidFill>
                    <a:schemeClr val="bg1"/>
                  </a:solidFill>
                  <a:latin typeface="Helvetica"/>
                  <a:cs typeface="Helvetica"/>
                </a:rPr>
                <a:t/>
              </a:r>
              <a:br>
                <a:rPr lang="en-US" sz="3600" dirty="0" smtClean="0">
                  <a:solidFill>
                    <a:schemeClr val="bg1"/>
                  </a:solidFill>
                  <a:latin typeface="Helvetica"/>
                  <a:cs typeface="Helvetica"/>
                </a:rPr>
              </a:br>
              <a:r>
                <a:rPr lang="en-US" sz="3200" dirty="0" smtClean="0">
                  <a:solidFill>
                    <a:schemeClr val="bg1"/>
                  </a:solidFill>
                  <a:latin typeface="Helvetica"/>
                  <a:cs typeface="Helvetica"/>
                </a:rPr>
                <a:t>30</a:t>
              </a:r>
              <a:r>
                <a:rPr lang="en-US" dirty="0" smtClean="0">
                  <a:solidFill>
                    <a:schemeClr val="bg1"/>
                  </a:solidFill>
                  <a:latin typeface="Helvetica"/>
                  <a:cs typeface="Helvetica"/>
                </a:rPr>
                <a:t> days</a:t>
              </a:r>
              <a:endParaRPr lang="en-US" dirty="0">
                <a:solidFill>
                  <a:schemeClr val="bg1"/>
                </a:solidFill>
                <a:latin typeface="Helvetica"/>
                <a:cs typeface="Helvetica"/>
              </a:endParaRPr>
            </a:p>
          </p:txBody>
        </p:sp>
        <p:sp>
          <p:nvSpPr>
            <p:cNvPr id="12" name="Oval 11"/>
            <p:cNvSpPr/>
            <p:nvPr/>
          </p:nvSpPr>
          <p:spPr>
            <a:xfrm>
              <a:off x="4748927" y="1669292"/>
              <a:ext cx="1216995" cy="12169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867981" y="1799216"/>
              <a:ext cx="965660" cy="938719"/>
            </a:xfrm>
            <a:prstGeom prst="rect">
              <a:avLst/>
            </a:prstGeom>
            <a:noFill/>
          </p:spPr>
          <p:txBody>
            <a:bodyPr wrap="square" rtlCol="0">
              <a:spAutoFit/>
            </a:bodyPr>
            <a:lstStyle/>
            <a:p>
              <a:pPr algn="ctr">
                <a:lnSpc>
                  <a:spcPct val="80000"/>
                </a:lnSpc>
              </a:pPr>
              <a:r>
                <a:rPr lang="en-US" dirty="0" smtClean="0">
                  <a:solidFill>
                    <a:schemeClr val="bg1"/>
                  </a:solidFill>
                  <a:latin typeface="Helvetica"/>
                  <a:cs typeface="Helvetica"/>
                </a:rPr>
                <a:t>within</a:t>
              </a:r>
              <a:r>
                <a:rPr lang="en-US" sz="3600" dirty="0" smtClean="0">
                  <a:solidFill>
                    <a:schemeClr val="bg1"/>
                  </a:solidFill>
                  <a:latin typeface="Helvetica"/>
                  <a:cs typeface="Helvetica"/>
                </a:rPr>
                <a:t/>
              </a:r>
              <a:br>
                <a:rPr lang="en-US" sz="3600" dirty="0" smtClean="0">
                  <a:solidFill>
                    <a:schemeClr val="bg1"/>
                  </a:solidFill>
                  <a:latin typeface="Helvetica"/>
                  <a:cs typeface="Helvetica"/>
                </a:rPr>
              </a:br>
              <a:r>
                <a:rPr lang="en-US" sz="3200" dirty="0" smtClean="0">
                  <a:solidFill>
                    <a:schemeClr val="bg1"/>
                  </a:solidFill>
                  <a:latin typeface="Helvetica"/>
                  <a:cs typeface="Helvetica"/>
                </a:rPr>
                <a:t>30</a:t>
              </a:r>
              <a:r>
                <a:rPr lang="en-US" dirty="0" smtClean="0">
                  <a:solidFill>
                    <a:schemeClr val="bg1"/>
                  </a:solidFill>
                  <a:latin typeface="Helvetica"/>
                  <a:cs typeface="Helvetica"/>
                </a:rPr>
                <a:t> days</a:t>
              </a:r>
              <a:endParaRPr lang="en-US" dirty="0">
                <a:solidFill>
                  <a:schemeClr val="bg1"/>
                </a:solidFill>
                <a:latin typeface="Helvetica"/>
                <a:cs typeface="Helvetica"/>
              </a:endParaRPr>
            </a:p>
          </p:txBody>
        </p:sp>
        <p:sp>
          <p:nvSpPr>
            <p:cNvPr id="14" name="Oval 13"/>
            <p:cNvSpPr/>
            <p:nvPr/>
          </p:nvSpPr>
          <p:spPr>
            <a:xfrm>
              <a:off x="7501767" y="1669292"/>
              <a:ext cx="1216995" cy="12169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620821" y="1799216"/>
              <a:ext cx="965660" cy="938719"/>
            </a:xfrm>
            <a:prstGeom prst="rect">
              <a:avLst/>
            </a:prstGeom>
            <a:noFill/>
          </p:spPr>
          <p:txBody>
            <a:bodyPr wrap="square" rtlCol="0">
              <a:spAutoFit/>
            </a:bodyPr>
            <a:lstStyle/>
            <a:p>
              <a:pPr algn="ctr">
                <a:lnSpc>
                  <a:spcPct val="80000"/>
                </a:lnSpc>
              </a:pPr>
              <a:r>
                <a:rPr lang="en-US" dirty="0" smtClean="0">
                  <a:solidFill>
                    <a:schemeClr val="bg1"/>
                  </a:solidFill>
                  <a:latin typeface="Helvetica"/>
                  <a:cs typeface="Helvetica"/>
                </a:rPr>
                <a:t>within</a:t>
              </a:r>
              <a:r>
                <a:rPr lang="en-US" sz="3600" dirty="0" smtClean="0">
                  <a:solidFill>
                    <a:schemeClr val="bg1"/>
                  </a:solidFill>
                  <a:latin typeface="Helvetica"/>
                  <a:cs typeface="Helvetica"/>
                </a:rPr>
                <a:t/>
              </a:r>
              <a:br>
                <a:rPr lang="en-US" sz="3600" dirty="0" smtClean="0">
                  <a:solidFill>
                    <a:schemeClr val="bg1"/>
                  </a:solidFill>
                  <a:latin typeface="Helvetica"/>
                  <a:cs typeface="Helvetica"/>
                </a:rPr>
              </a:br>
              <a:r>
                <a:rPr lang="en-US" sz="3200" dirty="0" smtClean="0">
                  <a:solidFill>
                    <a:schemeClr val="bg1"/>
                  </a:solidFill>
                  <a:latin typeface="Helvetica"/>
                  <a:cs typeface="Helvetica"/>
                </a:rPr>
                <a:t>7</a:t>
              </a:r>
              <a:r>
                <a:rPr lang="en-US" dirty="0" smtClean="0">
                  <a:solidFill>
                    <a:schemeClr val="bg1"/>
                  </a:solidFill>
                  <a:latin typeface="Helvetica"/>
                  <a:cs typeface="Helvetica"/>
                </a:rPr>
                <a:t> </a:t>
              </a:r>
              <a:br>
                <a:rPr lang="en-US" dirty="0" smtClean="0">
                  <a:solidFill>
                    <a:schemeClr val="bg1"/>
                  </a:solidFill>
                  <a:latin typeface="Helvetica"/>
                  <a:cs typeface="Helvetica"/>
                </a:rPr>
              </a:br>
              <a:r>
                <a:rPr lang="en-US" dirty="0" smtClean="0">
                  <a:solidFill>
                    <a:schemeClr val="bg1"/>
                  </a:solidFill>
                  <a:latin typeface="Helvetica"/>
                  <a:cs typeface="Helvetica"/>
                </a:rPr>
                <a:t>days</a:t>
              </a:r>
              <a:endParaRPr lang="en-US" dirty="0">
                <a:solidFill>
                  <a:schemeClr val="bg1"/>
                </a:solidFill>
                <a:latin typeface="Helvetica"/>
                <a:cs typeface="Helvetica"/>
              </a:endParaRPr>
            </a:p>
          </p:txBody>
        </p:sp>
      </p:grpSp>
      <p:sp>
        <p:nvSpPr>
          <p:cNvPr id="16" name="TextBox 15"/>
          <p:cNvSpPr txBox="1"/>
          <p:nvPr/>
        </p:nvSpPr>
        <p:spPr>
          <a:xfrm>
            <a:off x="6390116" y="2984416"/>
            <a:ext cx="2622329" cy="3416320"/>
          </a:xfrm>
          <a:prstGeom prst="rect">
            <a:avLst/>
          </a:prstGeom>
          <a:noFill/>
        </p:spPr>
        <p:txBody>
          <a:bodyPr wrap="square" rtlCol="0">
            <a:spAutoFit/>
          </a:bodyPr>
          <a:lstStyle/>
          <a:p>
            <a:r>
              <a:rPr lang="en-US" sz="2400" b="1" dirty="0" smtClean="0">
                <a:solidFill>
                  <a:srgbClr val="FFC000"/>
                </a:solidFill>
                <a:latin typeface="+mn-lt"/>
                <a:cs typeface="Helvetica"/>
              </a:rPr>
              <a:t>HIV status</a:t>
            </a:r>
            <a:endParaRPr lang="en-US" sz="2400" b="1" dirty="0">
              <a:solidFill>
                <a:srgbClr val="FFC000"/>
              </a:solidFill>
              <a:latin typeface="+mn-lt"/>
              <a:cs typeface="Helvetica"/>
            </a:endParaRPr>
          </a:p>
          <a:p>
            <a:pPr marL="285750" indent="-285750">
              <a:lnSpc>
                <a:spcPct val="150000"/>
              </a:lnSpc>
              <a:buFont typeface="Wingdings" charset="2"/>
              <a:buChar char="q"/>
            </a:pPr>
            <a:r>
              <a:rPr lang="en-US" sz="2400" dirty="0" smtClean="0">
                <a:solidFill>
                  <a:schemeClr val="bg1"/>
                </a:solidFill>
                <a:latin typeface="+mn-lt"/>
                <a:cs typeface="Helvetica"/>
              </a:rPr>
              <a:t> </a:t>
            </a:r>
            <a:r>
              <a:rPr lang="en-US" sz="2400" b="1" dirty="0" smtClean="0">
                <a:solidFill>
                  <a:schemeClr val="bg1"/>
                </a:solidFill>
                <a:latin typeface="+mn-lt"/>
                <a:cs typeface="Helvetica"/>
              </a:rPr>
              <a:t>Ag/Ab</a:t>
            </a:r>
          </a:p>
          <a:p>
            <a:pPr marL="285750" indent="-285750">
              <a:lnSpc>
                <a:spcPct val="150000"/>
              </a:lnSpc>
              <a:buFont typeface="Wingdings" charset="2"/>
              <a:buChar char="q"/>
            </a:pPr>
            <a:r>
              <a:rPr lang="en-US" sz="2400" dirty="0" smtClean="0">
                <a:solidFill>
                  <a:schemeClr val="bg1"/>
                </a:solidFill>
                <a:latin typeface="+mn-lt"/>
                <a:cs typeface="Helvetica"/>
              </a:rPr>
              <a:t> Rapid </a:t>
            </a:r>
            <a:r>
              <a:rPr lang="en-US" sz="2000" b="1" dirty="0" smtClean="0">
                <a:solidFill>
                  <a:schemeClr val="bg1"/>
                </a:solidFill>
                <a:latin typeface="+mn-lt"/>
                <a:cs typeface="Helvetica"/>
              </a:rPr>
              <a:t>(blood)</a:t>
            </a:r>
            <a:endParaRPr lang="en-US" sz="2400" b="1" dirty="0" smtClean="0">
              <a:solidFill>
                <a:schemeClr val="bg1"/>
              </a:solidFill>
              <a:latin typeface="+mn-lt"/>
              <a:cs typeface="Helvetica"/>
            </a:endParaRPr>
          </a:p>
          <a:p>
            <a:pPr marL="285750" indent="-285750">
              <a:lnSpc>
                <a:spcPct val="150000"/>
              </a:lnSpc>
              <a:buFont typeface="Wingdings" charset="2"/>
              <a:buChar char="q"/>
            </a:pPr>
            <a:r>
              <a:rPr lang="en-US" sz="2400" dirty="0" smtClean="0">
                <a:solidFill>
                  <a:schemeClr val="bg1"/>
                </a:solidFill>
                <a:latin typeface="+mn-lt"/>
                <a:cs typeface="Helvetica"/>
              </a:rPr>
              <a:t> ELISA / EIA</a:t>
            </a:r>
          </a:p>
          <a:p>
            <a:pPr>
              <a:lnSpc>
                <a:spcPct val="150000"/>
              </a:lnSpc>
            </a:pPr>
            <a:endParaRPr lang="en-US" sz="2000" dirty="0" smtClean="0">
              <a:solidFill>
                <a:schemeClr val="bg1"/>
              </a:solidFill>
              <a:latin typeface="+mn-lt"/>
              <a:cs typeface="Helvetica"/>
            </a:endParaRPr>
          </a:p>
          <a:p>
            <a:r>
              <a:rPr lang="en-US" sz="2200" b="1" dirty="0" smtClean="0">
                <a:solidFill>
                  <a:schemeClr val="bg1"/>
                </a:solidFill>
                <a:latin typeface="+mn-lt"/>
                <a:cs typeface="Helvetica"/>
              </a:rPr>
              <a:t>Must be HIV(–)</a:t>
            </a:r>
          </a:p>
          <a:p>
            <a:endParaRPr lang="en-US" sz="1000" b="1" dirty="0" smtClean="0">
              <a:solidFill>
                <a:schemeClr val="bg1"/>
              </a:solidFill>
              <a:latin typeface="+mn-lt"/>
              <a:cs typeface="Helvetica"/>
            </a:endParaRPr>
          </a:p>
          <a:p>
            <a:pPr algn="r"/>
            <a:r>
              <a:rPr lang="en-US" b="1" dirty="0" smtClean="0">
                <a:solidFill>
                  <a:schemeClr val="bg1"/>
                </a:solidFill>
                <a:latin typeface="+mn-lt"/>
                <a:cs typeface="Helvetica"/>
                <a:sym typeface="Wingdings"/>
              </a:rPr>
              <a:t> </a:t>
            </a:r>
            <a:r>
              <a:rPr lang="en-US" b="1" dirty="0" smtClean="0">
                <a:solidFill>
                  <a:schemeClr val="bg1"/>
                </a:solidFill>
                <a:latin typeface="+mn-lt"/>
                <a:cs typeface="Helvetica"/>
              </a:rPr>
              <a:t>Maybe RNA, too?</a:t>
            </a:r>
          </a:p>
        </p:txBody>
      </p:sp>
      <p:sp>
        <p:nvSpPr>
          <p:cNvPr id="18" name="TextBox 17"/>
          <p:cNvSpPr txBox="1"/>
          <p:nvPr/>
        </p:nvSpPr>
        <p:spPr>
          <a:xfrm>
            <a:off x="379367" y="2984416"/>
            <a:ext cx="2292638" cy="3262431"/>
          </a:xfrm>
          <a:prstGeom prst="rect">
            <a:avLst/>
          </a:prstGeom>
          <a:noFill/>
        </p:spPr>
        <p:txBody>
          <a:bodyPr wrap="square" rtlCol="0">
            <a:spAutoFit/>
          </a:bodyPr>
          <a:lstStyle/>
          <a:p>
            <a:r>
              <a:rPr lang="en-US" sz="2400" b="1" dirty="0" smtClean="0">
                <a:solidFill>
                  <a:srgbClr val="FFC000"/>
                </a:solidFill>
                <a:latin typeface="+mn-lt"/>
                <a:cs typeface="Helvetica"/>
              </a:rPr>
              <a:t>Viral hepatitis</a:t>
            </a:r>
            <a:endParaRPr lang="en-US" sz="2400" b="1" dirty="0">
              <a:solidFill>
                <a:srgbClr val="FFC000"/>
              </a:solidFill>
              <a:latin typeface="+mn-lt"/>
              <a:cs typeface="Helvetica"/>
            </a:endParaRPr>
          </a:p>
          <a:p>
            <a:pPr marL="285750" indent="-285750">
              <a:lnSpc>
                <a:spcPct val="150000"/>
              </a:lnSpc>
              <a:buFont typeface="Wingdings" charset="2"/>
              <a:buChar char="q"/>
            </a:pPr>
            <a:r>
              <a:rPr lang="en-US" sz="2400" dirty="0" smtClean="0">
                <a:solidFill>
                  <a:schemeClr val="bg1"/>
                </a:solidFill>
                <a:latin typeface="+mn-lt"/>
                <a:cs typeface="Helvetica"/>
              </a:rPr>
              <a:t> </a:t>
            </a:r>
            <a:r>
              <a:rPr lang="en-US" sz="2400" dirty="0" err="1" smtClean="0">
                <a:solidFill>
                  <a:schemeClr val="bg1"/>
                </a:solidFill>
                <a:latin typeface="+mn-lt"/>
                <a:cs typeface="Helvetica"/>
              </a:rPr>
              <a:t>HBsAg</a:t>
            </a:r>
            <a:endParaRPr lang="en-US" sz="2400" dirty="0" smtClean="0">
              <a:solidFill>
                <a:schemeClr val="bg1"/>
              </a:solidFill>
              <a:latin typeface="+mn-lt"/>
              <a:cs typeface="Helvetica"/>
            </a:endParaRPr>
          </a:p>
          <a:p>
            <a:pPr marL="285750" indent="-285750">
              <a:lnSpc>
                <a:spcPct val="150000"/>
              </a:lnSpc>
              <a:buFont typeface="Wingdings" charset="2"/>
              <a:buChar char="q"/>
            </a:pPr>
            <a:r>
              <a:rPr lang="en-US" sz="2400" dirty="0" smtClean="0">
                <a:solidFill>
                  <a:schemeClr val="bg1"/>
                </a:solidFill>
                <a:latin typeface="+mn-lt"/>
                <a:cs typeface="Helvetica"/>
              </a:rPr>
              <a:t> </a:t>
            </a:r>
            <a:r>
              <a:rPr lang="en-US" sz="2400" dirty="0" err="1" smtClean="0">
                <a:solidFill>
                  <a:schemeClr val="bg1"/>
                </a:solidFill>
                <a:latin typeface="+mn-lt"/>
                <a:cs typeface="Helvetica"/>
              </a:rPr>
              <a:t>HBsAb</a:t>
            </a:r>
            <a:endParaRPr lang="en-US" sz="2400" dirty="0" smtClean="0">
              <a:solidFill>
                <a:schemeClr val="bg1"/>
              </a:solidFill>
              <a:latin typeface="+mn-lt"/>
              <a:cs typeface="Helvetica"/>
            </a:endParaRPr>
          </a:p>
          <a:p>
            <a:pPr marL="285750" indent="-285750">
              <a:lnSpc>
                <a:spcPct val="150000"/>
              </a:lnSpc>
              <a:buFont typeface="Wingdings" charset="2"/>
              <a:buChar char="q"/>
            </a:pPr>
            <a:r>
              <a:rPr lang="en-US" sz="2400" dirty="0" smtClean="0">
                <a:solidFill>
                  <a:schemeClr val="bg1"/>
                </a:solidFill>
                <a:latin typeface="+mn-lt"/>
                <a:cs typeface="Helvetica"/>
              </a:rPr>
              <a:t> HCV </a:t>
            </a:r>
            <a:r>
              <a:rPr lang="en-US" sz="2400" dirty="0" err="1" smtClean="0">
                <a:solidFill>
                  <a:schemeClr val="bg1"/>
                </a:solidFill>
                <a:latin typeface="+mn-lt"/>
                <a:cs typeface="Helvetica"/>
              </a:rPr>
              <a:t>Ab</a:t>
            </a:r>
            <a:endParaRPr lang="en-US" sz="1400" dirty="0" smtClean="0">
              <a:solidFill>
                <a:schemeClr val="bg1"/>
              </a:solidFill>
              <a:latin typeface="+mn-lt"/>
              <a:cs typeface="Helvetica"/>
            </a:endParaRPr>
          </a:p>
          <a:p>
            <a:pPr>
              <a:lnSpc>
                <a:spcPct val="150000"/>
              </a:lnSpc>
            </a:pPr>
            <a:endParaRPr lang="en-US" sz="2000" dirty="0" smtClean="0">
              <a:solidFill>
                <a:schemeClr val="bg1"/>
              </a:solidFill>
              <a:latin typeface="+mn-lt"/>
              <a:cs typeface="Helvetica"/>
            </a:endParaRPr>
          </a:p>
          <a:p>
            <a:r>
              <a:rPr lang="en-US" sz="2200" b="1" dirty="0" smtClean="0">
                <a:solidFill>
                  <a:schemeClr val="bg1"/>
                </a:solidFill>
                <a:latin typeface="+mn-lt"/>
                <a:cs typeface="Helvetica"/>
              </a:rPr>
              <a:t>Caution if</a:t>
            </a:r>
            <a:r>
              <a:rPr lang="en-US" sz="2200" b="1" dirty="0">
                <a:solidFill>
                  <a:schemeClr val="bg1"/>
                </a:solidFill>
                <a:latin typeface="+mn-lt"/>
                <a:cs typeface="Helvetica"/>
              </a:rPr>
              <a:t/>
            </a:r>
            <a:br>
              <a:rPr lang="en-US" sz="2200" b="1" dirty="0">
                <a:solidFill>
                  <a:schemeClr val="bg1"/>
                </a:solidFill>
                <a:latin typeface="+mn-lt"/>
                <a:cs typeface="Helvetica"/>
              </a:rPr>
            </a:br>
            <a:r>
              <a:rPr lang="en-US" sz="2200" b="1" dirty="0" smtClean="0">
                <a:solidFill>
                  <a:schemeClr val="bg1"/>
                </a:solidFill>
                <a:latin typeface="+mn-lt"/>
                <a:cs typeface="Helvetica"/>
              </a:rPr>
              <a:t>active HBV</a:t>
            </a:r>
            <a:endParaRPr lang="en-US" sz="2200" b="1" dirty="0">
              <a:solidFill>
                <a:schemeClr val="bg1"/>
              </a:solidFill>
              <a:latin typeface="+mn-lt"/>
              <a:cs typeface="Helvetica"/>
            </a:endParaRPr>
          </a:p>
        </p:txBody>
      </p:sp>
      <p:sp>
        <p:nvSpPr>
          <p:cNvPr id="5" name="TextBox 4"/>
          <p:cNvSpPr txBox="1"/>
          <p:nvPr/>
        </p:nvSpPr>
        <p:spPr>
          <a:xfrm>
            <a:off x="7880160" y="3426833"/>
            <a:ext cx="1097188" cy="523220"/>
          </a:xfrm>
          <a:prstGeom prst="rect">
            <a:avLst/>
          </a:prstGeom>
          <a:noFill/>
        </p:spPr>
        <p:txBody>
          <a:bodyPr wrap="square" rtlCol="0">
            <a:spAutoFit/>
          </a:bodyPr>
          <a:lstStyle/>
          <a:p>
            <a:r>
              <a:rPr lang="en-US" sz="1400" b="1" dirty="0" smtClean="0">
                <a:solidFill>
                  <a:schemeClr val="bg1"/>
                </a:solidFill>
                <a:latin typeface="+mn-lt"/>
                <a:ea typeface="Helvetica" charset="0"/>
                <a:cs typeface="Helvetica" charset="0"/>
              </a:rPr>
              <a:t>Lab-based</a:t>
            </a:r>
            <a:r>
              <a:rPr lang="en-US" sz="1400" dirty="0" smtClean="0">
                <a:solidFill>
                  <a:schemeClr val="bg1"/>
                </a:solidFill>
                <a:latin typeface="+mn-lt"/>
                <a:ea typeface="Helvetica" charset="0"/>
                <a:cs typeface="Helvetica" charset="0"/>
              </a:rPr>
              <a:t> (over rapid)</a:t>
            </a:r>
            <a:endParaRPr lang="en-US" sz="1400" dirty="0">
              <a:solidFill>
                <a:schemeClr val="bg1"/>
              </a:solidFill>
              <a:latin typeface="+mn-lt"/>
              <a:ea typeface="Helvetica" charset="0"/>
              <a:cs typeface="Helvetica" charset="0"/>
            </a:endParaRPr>
          </a:p>
        </p:txBody>
      </p:sp>
      <p:sp>
        <p:nvSpPr>
          <p:cNvPr id="22" name="TextBox 21"/>
          <p:cNvSpPr txBox="1"/>
          <p:nvPr/>
        </p:nvSpPr>
        <p:spPr>
          <a:xfrm>
            <a:off x="8008098" y="2981393"/>
            <a:ext cx="1004347" cy="276999"/>
          </a:xfrm>
          <a:prstGeom prst="rect">
            <a:avLst/>
          </a:prstGeom>
          <a:noFill/>
        </p:spPr>
        <p:txBody>
          <a:bodyPr wrap="square" rtlCol="0">
            <a:spAutoFit/>
          </a:bodyPr>
          <a:lstStyle/>
          <a:p>
            <a:pPr algn="ctr"/>
            <a:r>
              <a:rPr lang="en-US" sz="1200" b="1" dirty="0" smtClean="0">
                <a:solidFill>
                  <a:schemeClr val="bg1"/>
                </a:solidFill>
                <a:latin typeface="+mn-lt"/>
                <a:ea typeface="Helvetica" charset="0"/>
                <a:cs typeface="Helvetica" charset="0"/>
              </a:rPr>
              <a:t>PICK ONE</a:t>
            </a:r>
            <a:endParaRPr lang="en-US" sz="1200" b="1" dirty="0">
              <a:solidFill>
                <a:schemeClr val="bg1"/>
              </a:solidFill>
              <a:latin typeface="+mn-lt"/>
              <a:ea typeface="Helvetica" charset="0"/>
              <a:cs typeface="Helvetica" charset="0"/>
            </a:endParaRPr>
          </a:p>
        </p:txBody>
      </p:sp>
    </p:spTree>
    <p:extLst>
      <p:ext uri="{BB962C8B-B14F-4D97-AF65-F5344CB8AC3E}">
        <p14:creationId xmlns:p14="http://schemas.microsoft.com/office/powerpoint/2010/main" val="21348662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3367" y="6205301"/>
            <a:ext cx="8379079" cy="523220"/>
          </a:xfrm>
          <a:prstGeom prst="rect">
            <a:avLst/>
          </a:prstGeom>
          <a:noFill/>
        </p:spPr>
        <p:txBody>
          <a:bodyPr wrap="square" rtlCol="0">
            <a:spAutoFit/>
          </a:bodyPr>
          <a:lstStyle/>
          <a:p>
            <a:pPr algn="r"/>
            <a:endParaRPr lang="en-US" sz="1400" dirty="0" smtClean="0">
              <a:solidFill>
                <a:schemeClr val="bg1">
                  <a:lumMod val="50000"/>
                </a:schemeClr>
              </a:solidFill>
              <a:latin typeface="Helvetica"/>
              <a:cs typeface="Helvetica"/>
            </a:endParaRPr>
          </a:p>
          <a:p>
            <a:pPr algn="r"/>
            <a:r>
              <a:rPr lang="en-US" sz="1400" dirty="0" smtClean="0">
                <a:solidFill>
                  <a:schemeClr val="bg1">
                    <a:lumMod val="50000"/>
                  </a:schemeClr>
                </a:solidFill>
                <a:latin typeface="Helvetica"/>
                <a:cs typeface="Helvetica"/>
              </a:rPr>
              <a:t>US Public Health Service. </a:t>
            </a:r>
            <a:r>
              <a:rPr lang="en-US" sz="1400" dirty="0" err="1" smtClean="0">
                <a:solidFill>
                  <a:schemeClr val="bg1">
                    <a:lumMod val="50000"/>
                  </a:schemeClr>
                </a:solidFill>
                <a:latin typeface="Helvetica"/>
                <a:cs typeface="Helvetica"/>
              </a:rPr>
              <a:t>PrEP</a:t>
            </a:r>
            <a:r>
              <a:rPr lang="en-US" sz="1400" dirty="0" smtClean="0">
                <a:solidFill>
                  <a:schemeClr val="bg1">
                    <a:lumMod val="50000"/>
                  </a:schemeClr>
                </a:solidFill>
                <a:latin typeface="Helvetica"/>
                <a:cs typeface="Helvetica"/>
              </a:rPr>
              <a:t> Guideline – 2014.</a:t>
            </a:r>
            <a:endParaRPr lang="en-US" sz="1400" dirty="0">
              <a:solidFill>
                <a:schemeClr val="bg1">
                  <a:lumMod val="50000"/>
                </a:schemeClr>
              </a:solidFill>
              <a:latin typeface="Helvetica"/>
              <a:cs typeface="Helvetica"/>
            </a:endParaRPr>
          </a:p>
        </p:txBody>
      </p:sp>
      <p:sp>
        <p:nvSpPr>
          <p:cNvPr id="2" name="Title 1"/>
          <p:cNvSpPr>
            <a:spLocks noGrp="1"/>
          </p:cNvSpPr>
          <p:nvPr>
            <p:ph type="title"/>
          </p:nvPr>
        </p:nvSpPr>
        <p:spPr/>
        <p:txBody>
          <a:bodyPr>
            <a:normAutofit/>
          </a:bodyPr>
          <a:lstStyle/>
          <a:p>
            <a:r>
              <a:rPr lang="en-US" b="1" dirty="0">
                <a:latin typeface="+mn-lt"/>
                <a:cs typeface="Helvetica"/>
              </a:rPr>
              <a:t>Step 1: Determine clinical </a:t>
            </a:r>
            <a:r>
              <a:rPr lang="en-US" b="1" dirty="0" smtClean="0">
                <a:latin typeface="+mn-lt"/>
                <a:cs typeface="Helvetica"/>
              </a:rPr>
              <a:t>eligibility</a:t>
            </a:r>
            <a:endParaRPr lang="en-US" dirty="0">
              <a:latin typeface="+mn-lt"/>
            </a:endParaRPr>
          </a:p>
        </p:txBody>
      </p:sp>
      <p:sp>
        <p:nvSpPr>
          <p:cNvPr id="3" name="Content Placeholder 2"/>
          <p:cNvSpPr>
            <a:spLocks noGrp="1"/>
          </p:cNvSpPr>
          <p:nvPr>
            <p:ph idx="1"/>
          </p:nvPr>
        </p:nvSpPr>
        <p:spPr>
          <a:xfrm>
            <a:off x="457200" y="1676400"/>
            <a:ext cx="8229600" cy="4449763"/>
          </a:xfrm>
        </p:spPr>
        <p:txBody>
          <a:bodyPr/>
          <a:lstStyle/>
          <a:p>
            <a:pPr marL="0" indent="0">
              <a:buNone/>
            </a:pPr>
            <a:r>
              <a:rPr lang="en-US" sz="2800" dirty="0" smtClean="0"/>
              <a:t>Screen for symptoms of acute HIV</a:t>
            </a:r>
          </a:p>
          <a:p>
            <a:pPr marL="0" indent="0">
              <a:buNone/>
            </a:pPr>
            <a:endParaRPr lang="en-US" sz="800" dirty="0" smtClean="0"/>
          </a:p>
          <a:p>
            <a:r>
              <a:rPr lang="en-US" dirty="0" smtClean="0"/>
              <a:t>Must be free of these, within prior </a:t>
            </a:r>
            <a:r>
              <a:rPr lang="en-US" u="sng" dirty="0" smtClean="0"/>
              <a:t>4 weeks:</a:t>
            </a:r>
          </a:p>
          <a:p>
            <a:pPr lvl="1"/>
            <a:r>
              <a:rPr lang="en-US" dirty="0" smtClean="0"/>
              <a:t>Fever (75%)</a:t>
            </a:r>
          </a:p>
          <a:p>
            <a:pPr lvl="1"/>
            <a:r>
              <a:rPr lang="en-US" dirty="0" smtClean="0"/>
              <a:t>Fatigue (68%)</a:t>
            </a:r>
          </a:p>
          <a:p>
            <a:pPr lvl="1"/>
            <a:r>
              <a:rPr lang="en-US" dirty="0" smtClean="0"/>
              <a:t>Skin Rash (48%)</a:t>
            </a:r>
          </a:p>
          <a:p>
            <a:pPr lvl="1"/>
            <a:r>
              <a:rPr lang="en-US" dirty="0" smtClean="0"/>
              <a:t>Pharyngitis (40%)</a:t>
            </a:r>
          </a:p>
          <a:p>
            <a:pPr lvl="1"/>
            <a:r>
              <a:rPr lang="en-US" dirty="0" smtClean="0"/>
              <a:t>Cervical adenopathy (39%)</a:t>
            </a:r>
          </a:p>
          <a:p>
            <a:pPr lvl="1"/>
            <a:endParaRPr lang="en-US" sz="800" dirty="0" smtClean="0"/>
          </a:p>
          <a:p>
            <a:r>
              <a:rPr lang="en-US" dirty="0" smtClean="0"/>
              <a:t>Suspect acute HIV?  Send HIV RNA (viral load)</a:t>
            </a:r>
          </a:p>
        </p:txBody>
      </p:sp>
    </p:spTree>
    <p:extLst>
      <p:ext uri="{BB962C8B-B14F-4D97-AF65-F5344CB8AC3E}">
        <p14:creationId xmlns:p14="http://schemas.microsoft.com/office/powerpoint/2010/main" val="31427416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367" y="1198553"/>
            <a:ext cx="8379079" cy="3268587"/>
          </a:xfrm>
          <a:prstGeom prst="rect">
            <a:avLst/>
          </a:prstGeom>
          <a:noFill/>
        </p:spPr>
        <p:txBody>
          <a:bodyPr wrap="square" rtlCol="0">
            <a:spAutoFit/>
          </a:bodyPr>
          <a:lstStyle/>
          <a:p>
            <a:pPr marL="0" lvl="1">
              <a:lnSpc>
                <a:spcPct val="120000"/>
              </a:lnSpc>
            </a:pPr>
            <a:r>
              <a:rPr lang="en-US" sz="3200" b="1" dirty="0" smtClean="0">
                <a:solidFill>
                  <a:schemeClr val="bg1"/>
                </a:solidFill>
                <a:latin typeface="+mn-lt"/>
                <a:cs typeface="Helvetica"/>
              </a:rPr>
              <a:t>If not already done in prior 3-6 months:</a:t>
            </a:r>
            <a:endParaRPr lang="en-US" sz="3200" b="1" dirty="0">
              <a:solidFill>
                <a:schemeClr val="bg1"/>
              </a:solidFill>
              <a:latin typeface="+mn-lt"/>
              <a:cs typeface="Helvetica"/>
            </a:endParaRPr>
          </a:p>
          <a:p>
            <a:pPr lvl="1" indent="-457200">
              <a:lnSpc>
                <a:spcPct val="150000"/>
              </a:lnSpc>
              <a:buFont typeface="Wingdings" charset="2"/>
              <a:buChar char="q"/>
            </a:pPr>
            <a:r>
              <a:rPr lang="en-US" sz="2800" dirty="0" smtClean="0">
                <a:solidFill>
                  <a:srgbClr val="FFC000"/>
                </a:solidFill>
                <a:latin typeface="+mn-lt"/>
                <a:cs typeface="Helvetica"/>
              </a:rPr>
              <a:t>RPR for syphilis</a:t>
            </a:r>
          </a:p>
          <a:p>
            <a:pPr lvl="1" indent="-457200">
              <a:lnSpc>
                <a:spcPct val="150000"/>
              </a:lnSpc>
              <a:buFont typeface="Wingdings" charset="2"/>
              <a:buChar char="q"/>
            </a:pPr>
            <a:r>
              <a:rPr lang="en-US" sz="2800" dirty="0" smtClean="0">
                <a:solidFill>
                  <a:srgbClr val="FFC000"/>
                </a:solidFill>
                <a:latin typeface="+mn-lt"/>
                <a:cs typeface="Helvetica"/>
              </a:rPr>
              <a:t>Gonorrhea and chlamydia</a:t>
            </a:r>
          </a:p>
          <a:p>
            <a:pPr lvl="2" indent="-457200">
              <a:lnSpc>
                <a:spcPct val="150000"/>
              </a:lnSpc>
              <a:buFont typeface="Arial"/>
              <a:buChar char="•"/>
            </a:pPr>
            <a:r>
              <a:rPr lang="en-US" sz="2800" dirty="0" smtClean="0">
                <a:solidFill>
                  <a:srgbClr val="FFC000"/>
                </a:solidFill>
                <a:latin typeface="+mn-lt"/>
                <a:cs typeface="Helvetica"/>
              </a:rPr>
              <a:t>Nucleic Acid </a:t>
            </a:r>
            <a:r>
              <a:rPr lang="en-US" sz="2800" dirty="0" err="1" smtClean="0">
                <a:solidFill>
                  <a:srgbClr val="FFC000"/>
                </a:solidFill>
                <a:latin typeface="+mn-lt"/>
                <a:cs typeface="Helvetica"/>
              </a:rPr>
              <a:t>Amplicfication</a:t>
            </a:r>
            <a:r>
              <a:rPr lang="en-US" sz="2800" dirty="0" smtClean="0">
                <a:solidFill>
                  <a:srgbClr val="FFC000"/>
                </a:solidFill>
                <a:latin typeface="+mn-lt"/>
                <a:cs typeface="Helvetica"/>
              </a:rPr>
              <a:t> testing preferred</a:t>
            </a:r>
          </a:p>
          <a:p>
            <a:pPr lvl="2" indent="-457200">
              <a:lnSpc>
                <a:spcPct val="150000"/>
              </a:lnSpc>
              <a:buFont typeface="Arial"/>
              <a:buChar char="•"/>
            </a:pPr>
            <a:r>
              <a:rPr lang="en-US" sz="2800" b="1" dirty="0" err="1" smtClean="0">
                <a:solidFill>
                  <a:srgbClr val="FFC000"/>
                </a:solidFill>
                <a:latin typeface="+mn-lt"/>
                <a:cs typeface="Helvetica"/>
              </a:rPr>
              <a:t>Extragenital</a:t>
            </a:r>
            <a:r>
              <a:rPr lang="en-US" sz="2800" b="1" dirty="0" smtClean="0">
                <a:solidFill>
                  <a:srgbClr val="FFC000"/>
                </a:solidFill>
                <a:latin typeface="+mn-lt"/>
                <a:cs typeface="Helvetica"/>
              </a:rPr>
              <a:t> sites too!</a:t>
            </a:r>
          </a:p>
        </p:txBody>
      </p:sp>
      <p:pic>
        <p:nvPicPr>
          <p:cNvPr id="6" name="Picture 5" descr="blood_draw.jpg"/>
          <p:cNvPicPr>
            <a:picLocks noChangeAspect="1"/>
          </p:cNvPicPr>
          <p:nvPr/>
        </p:nvPicPr>
        <p:blipFill rotWithShape="1">
          <a:blip r:embed="rId3">
            <a:extLst>
              <a:ext uri="{28A0092B-C50C-407E-A947-70E740481C1C}">
                <a14:useLocalDpi xmlns:a14="http://schemas.microsoft.com/office/drawing/2010/main" val="0"/>
              </a:ext>
            </a:extLst>
          </a:blip>
          <a:srcRect l="17875" r="8439"/>
          <a:stretch/>
        </p:blipFill>
        <p:spPr>
          <a:xfrm rot="21391764">
            <a:off x="989387" y="4401132"/>
            <a:ext cx="2346337" cy="21228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urine.jpg"/>
          <p:cNvPicPr>
            <a:picLocks noChangeAspect="1"/>
          </p:cNvPicPr>
          <p:nvPr/>
        </p:nvPicPr>
        <p:blipFill rotWithShape="1">
          <a:blip r:embed="rId4">
            <a:extLst>
              <a:ext uri="{28A0092B-C50C-407E-A947-70E740481C1C}">
                <a14:useLocalDpi xmlns:a14="http://schemas.microsoft.com/office/drawing/2010/main" val="0"/>
              </a:ext>
            </a:extLst>
          </a:blip>
          <a:srcRect r="9899"/>
          <a:stretch/>
        </p:blipFill>
        <p:spPr>
          <a:xfrm rot="537378">
            <a:off x="6210890" y="4012316"/>
            <a:ext cx="2759123" cy="2043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tongue_depresso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52421">
            <a:off x="3573491" y="4395031"/>
            <a:ext cx="3086568" cy="2009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8"/>
          <p:cNvSpPr>
            <a:spLocks noGrp="1"/>
          </p:cNvSpPr>
          <p:nvPr>
            <p:ph type="title"/>
          </p:nvPr>
        </p:nvSpPr>
        <p:spPr>
          <a:xfrm>
            <a:off x="457200" y="274638"/>
            <a:ext cx="8229600" cy="776851"/>
          </a:xfrm>
        </p:spPr>
        <p:txBody>
          <a:bodyPr>
            <a:normAutofit/>
          </a:bodyPr>
          <a:lstStyle/>
          <a:p>
            <a:r>
              <a:rPr lang="en-US" sz="4000" b="1" dirty="0">
                <a:latin typeface="+mn-lt"/>
                <a:cs typeface="Helvetica"/>
              </a:rPr>
              <a:t>Step 2: Screen for </a:t>
            </a:r>
            <a:r>
              <a:rPr lang="en-US" sz="4000" b="1" dirty="0" smtClean="0">
                <a:latin typeface="+mn-lt"/>
                <a:cs typeface="Helvetica"/>
              </a:rPr>
              <a:t>STIs</a:t>
            </a:r>
            <a:endParaRPr lang="en-US" dirty="0"/>
          </a:p>
        </p:txBody>
      </p:sp>
    </p:spTree>
    <p:extLst>
      <p:ext uri="{BB962C8B-B14F-4D97-AF65-F5344CB8AC3E}">
        <p14:creationId xmlns:p14="http://schemas.microsoft.com/office/powerpoint/2010/main" val="29963838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
                                        <p:tgtEl>
                                          <p:spTgt spid="5">
                                            <p:txEl>
                                              <p:pRg st="0" end="0"/>
                                            </p:txEl>
                                          </p:spTgt>
                                        </p:tgtEl>
                                      </p:cBhvr>
                                    </p:animEffect>
                                  </p:childTnLst>
                                </p:cTn>
                              </p:par>
                              <p:par>
                                <p:cTn id="8" presetID="5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Scale>
                                      <p:cBhvr>
                                        <p:cTn id="10"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2"/>
                                        </p:tgtEl>
                                        <p:attrNameLst>
                                          <p:attrName>ppt_x</p:attrName>
                                          <p:attrName>ppt_y</p:attrName>
                                        </p:attrNameLst>
                                      </p:cBhvr>
                                    </p:animMotion>
                                    <p:animEffect transition="in" filter="fade">
                                      <p:cBhvr>
                                        <p:cTn id="12" dur="1000"/>
                                        <p:tgtEl>
                                          <p:spTgt spid="2"/>
                                        </p:tgtEl>
                                      </p:cBhvr>
                                    </p:animEffect>
                                  </p:childTnLst>
                                </p:cTn>
                              </p:par>
                              <p:par>
                                <p:cTn id="13" presetID="5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Scale>
                                      <p:cBhvr>
                                        <p:cTn id="1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
                                        </p:tgtEl>
                                        <p:attrNameLst>
                                          <p:attrName>ppt_x</p:attrName>
                                          <p:attrName>ppt_y</p:attrName>
                                        </p:attrNameLst>
                                      </p:cBhvr>
                                    </p:animMotion>
                                    <p:animEffect transition="in" filter="fade">
                                      <p:cBhvr>
                                        <p:cTn id="17" dur="1000"/>
                                        <p:tgtEl>
                                          <p:spTgt spid="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300"/>
                                        <p:tgtEl>
                                          <p:spTgt spid="5">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3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3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Scale>
                                      <p:cBhvr>
                                        <p:cTn id="3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7"/>
                                        </p:tgtEl>
                                        <p:attrNameLst>
                                          <p:attrName>ppt_x</p:attrName>
                                          <p:attrName>ppt_y</p:attrName>
                                        </p:attrNameLst>
                                      </p:cBhvr>
                                    </p:animMotion>
                                    <p:animEffect transition="in" filter="fade">
                                      <p:cBhvr>
                                        <p:cTn id="36" dur="1000"/>
                                        <p:tgtEl>
                                          <p:spTgt spid="7"/>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3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4" name="Picture 2" descr="anal_canal2.jpg"/>
          <p:cNvPicPr>
            <a:picLocks noChangeAspect="1"/>
          </p:cNvPicPr>
          <p:nvPr/>
        </p:nvPicPr>
        <p:blipFill>
          <a:blip r:embed="rId2">
            <a:extLst>
              <a:ext uri="{28A0092B-C50C-407E-A947-70E740481C1C}">
                <a14:useLocalDpi xmlns:a14="http://schemas.microsoft.com/office/drawing/2010/main" val="0"/>
              </a:ext>
            </a:extLst>
          </a:blip>
          <a:srcRect t="4984" b="9692"/>
          <a:stretch>
            <a:fillRect/>
          </a:stretch>
        </p:blipFill>
        <p:spPr bwMode="auto">
          <a:xfrm>
            <a:off x="2591254" y="3429000"/>
            <a:ext cx="4246562" cy="2601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2"/>
          <p:cNvGrpSpPr/>
          <p:nvPr/>
        </p:nvGrpSpPr>
        <p:grpSpPr>
          <a:xfrm rot="5400000">
            <a:off x="5127091" y="2239154"/>
            <a:ext cx="5646463" cy="1930155"/>
            <a:chOff x="3329262" y="4553195"/>
            <a:chExt cx="5646463" cy="1930155"/>
          </a:xfrm>
        </p:grpSpPr>
        <p:sp>
          <p:nvSpPr>
            <p:cNvPr id="9" name="Rectangle 8"/>
            <p:cNvSpPr/>
            <p:nvPr/>
          </p:nvSpPr>
          <p:spPr>
            <a:xfrm>
              <a:off x="7924800" y="5605463"/>
              <a:ext cx="801688" cy="8683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descr="genprobe.jpg"/>
            <p:cNvPicPr>
              <a:picLocks noChangeAspect="1"/>
            </p:cNvPicPr>
            <p:nvPr/>
          </p:nvPicPr>
          <p:blipFill rotWithShape="1">
            <a:blip r:embed="rId3">
              <a:extLst>
                <a:ext uri="{28A0092B-C50C-407E-A947-70E740481C1C}">
                  <a14:useLocalDpi xmlns:a14="http://schemas.microsoft.com/office/drawing/2010/main" val="0"/>
                </a:ext>
              </a:extLst>
            </a:blip>
            <a:srcRect l="14491" t="4060" r="14833" b="15058"/>
            <a:stretch/>
          </p:blipFill>
          <p:spPr>
            <a:xfrm rot="16200000">
              <a:off x="5429250" y="2936875"/>
              <a:ext cx="1546225" cy="5546725"/>
            </a:xfrm>
            <a:prstGeom prst="rect">
              <a:avLst/>
            </a:prstGeom>
            <a:effectLst>
              <a:outerShdw blurRad="69850" dist="63500" dir="2700000" algn="tl" rotWithShape="0">
                <a:srgbClr val="000000">
                  <a:alpha val="43000"/>
                </a:srgbClr>
              </a:outerShdw>
            </a:effectLst>
          </p:spPr>
        </p:pic>
        <p:sp>
          <p:nvSpPr>
            <p:cNvPr id="7" name="Right Arrow 6"/>
            <p:cNvSpPr/>
            <p:nvPr/>
          </p:nvSpPr>
          <p:spPr>
            <a:xfrm rot="1906655">
              <a:off x="3329262" y="4677878"/>
              <a:ext cx="985585" cy="63479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Left Bracket 19"/>
            <p:cNvSpPr/>
            <p:nvPr/>
          </p:nvSpPr>
          <p:spPr>
            <a:xfrm rot="5400000">
              <a:off x="7964826" y="4691402"/>
              <a:ext cx="114300" cy="831173"/>
            </a:xfrm>
            <a:prstGeom prst="leftBracket">
              <a:avLst/>
            </a:prstGeom>
            <a:ln w="57150" cmpd="sng"/>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n-US"/>
            </a:p>
          </p:txBody>
        </p:sp>
        <p:sp>
          <p:nvSpPr>
            <p:cNvPr id="14" name="Down Arrow 13"/>
            <p:cNvSpPr/>
            <p:nvPr/>
          </p:nvSpPr>
          <p:spPr>
            <a:xfrm>
              <a:off x="6277702" y="4553195"/>
              <a:ext cx="251587" cy="611064"/>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grpSp>
      <p:sp>
        <p:nvSpPr>
          <p:cNvPr id="13" name="TextBox 12"/>
          <p:cNvSpPr txBox="1"/>
          <p:nvPr/>
        </p:nvSpPr>
        <p:spPr>
          <a:xfrm>
            <a:off x="228601" y="254962"/>
            <a:ext cx="8897112" cy="646331"/>
          </a:xfrm>
          <a:prstGeom prst="rect">
            <a:avLst/>
          </a:prstGeom>
          <a:noFill/>
        </p:spPr>
        <p:txBody>
          <a:bodyPr wrap="square" rtlCol="0">
            <a:spAutoFit/>
          </a:bodyPr>
          <a:lstStyle/>
          <a:p>
            <a:pPr algn="ctr"/>
            <a:r>
              <a:rPr lang="en-US" sz="3600" b="1" dirty="0" smtClean="0">
                <a:solidFill>
                  <a:srgbClr val="FFC000"/>
                </a:solidFill>
                <a:latin typeface="+mn-lt"/>
                <a:cs typeface="Helvetica"/>
              </a:rPr>
              <a:t>Step 2: Screen for STIs</a:t>
            </a:r>
            <a:endParaRPr lang="en-US" sz="3600" b="1" dirty="0">
              <a:solidFill>
                <a:srgbClr val="FFC000"/>
              </a:solidFill>
              <a:latin typeface="+mn-lt"/>
              <a:cs typeface="Helvetica"/>
            </a:endParaRPr>
          </a:p>
        </p:txBody>
      </p:sp>
      <p:pic>
        <p:nvPicPr>
          <p:cNvPr id="53256" name="Picture 1" descr="anal_canal.jpg"/>
          <p:cNvPicPr>
            <a:picLocks noChangeAspect="1"/>
          </p:cNvPicPr>
          <p:nvPr/>
        </p:nvPicPr>
        <p:blipFill rotWithShape="1">
          <a:blip r:embed="rId4">
            <a:extLst>
              <a:ext uri="{28A0092B-C50C-407E-A947-70E740481C1C}">
                <a14:useLocalDpi xmlns:a14="http://schemas.microsoft.com/office/drawing/2010/main" val="0"/>
              </a:ext>
            </a:extLst>
          </a:blip>
          <a:srcRect t="6075"/>
          <a:stretch/>
        </p:blipFill>
        <p:spPr bwMode="auto">
          <a:xfrm>
            <a:off x="408442" y="3429000"/>
            <a:ext cx="2182812" cy="2601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3" descr="pharyngeal.jpg"/>
          <p:cNvPicPr>
            <a:picLocks noChangeAspect="1"/>
          </p:cNvPicPr>
          <p:nvPr/>
        </p:nvPicPr>
        <p:blipFill rotWithShape="1">
          <a:blip r:embed="rId5">
            <a:extLst>
              <a:ext uri="{28A0092B-C50C-407E-A947-70E740481C1C}">
                <a14:useLocalDpi xmlns:a14="http://schemas.microsoft.com/office/drawing/2010/main" val="0"/>
              </a:ext>
            </a:extLst>
          </a:blip>
          <a:srcRect b="17810"/>
          <a:stretch/>
        </p:blipFill>
        <p:spPr bwMode="auto">
          <a:xfrm>
            <a:off x="1670346" y="838200"/>
            <a:ext cx="3470308" cy="2369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3841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5943600"/>
            <a:ext cx="4211846" cy="523220"/>
          </a:xfrm>
          <a:prstGeom prst="rect">
            <a:avLst/>
          </a:prstGeom>
          <a:noFill/>
        </p:spPr>
        <p:txBody>
          <a:bodyPr wrap="square" rtlCol="0">
            <a:spAutoFit/>
          </a:bodyPr>
          <a:lstStyle/>
          <a:p>
            <a:pPr algn="r"/>
            <a:endParaRPr lang="en-US" sz="1400" dirty="0" smtClean="0">
              <a:solidFill>
                <a:schemeClr val="bg1">
                  <a:lumMod val="50000"/>
                </a:schemeClr>
              </a:solidFill>
              <a:latin typeface="Helvetica"/>
              <a:cs typeface="Helvetica"/>
            </a:endParaRPr>
          </a:p>
          <a:p>
            <a:pPr algn="r"/>
            <a:r>
              <a:rPr lang="en-US" sz="1400" dirty="0" smtClean="0">
                <a:solidFill>
                  <a:schemeClr val="bg1">
                    <a:lumMod val="50000"/>
                  </a:schemeClr>
                </a:solidFill>
                <a:latin typeface="Helvetica"/>
                <a:cs typeface="Helvetica"/>
              </a:rPr>
              <a:t>US Public Health Service. </a:t>
            </a:r>
            <a:r>
              <a:rPr lang="en-US" sz="1400" dirty="0" err="1" smtClean="0">
                <a:solidFill>
                  <a:schemeClr val="bg1">
                    <a:lumMod val="50000"/>
                  </a:schemeClr>
                </a:solidFill>
                <a:latin typeface="Helvetica"/>
                <a:cs typeface="Helvetica"/>
              </a:rPr>
              <a:t>PrEP</a:t>
            </a:r>
            <a:r>
              <a:rPr lang="en-US" sz="1400" dirty="0" smtClean="0">
                <a:solidFill>
                  <a:schemeClr val="bg1">
                    <a:lumMod val="50000"/>
                  </a:schemeClr>
                </a:solidFill>
                <a:latin typeface="Helvetica"/>
                <a:cs typeface="Helvetica"/>
              </a:rPr>
              <a:t> Guideline – 2014.</a:t>
            </a:r>
            <a:endParaRPr lang="en-US" sz="1400" dirty="0">
              <a:solidFill>
                <a:schemeClr val="bg1">
                  <a:lumMod val="50000"/>
                </a:schemeClr>
              </a:solidFill>
              <a:latin typeface="Helvetica"/>
              <a:cs typeface="Helvetica"/>
            </a:endParaRPr>
          </a:p>
        </p:txBody>
      </p:sp>
      <p:sp>
        <p:nvSpPr>
          <p:cNvPr id="2" name="Title 1"/>
          <p:cNvSpPr>
            <a:spLocks noGrp="1"/>
          </p:cNvSpPr>
          <p:nvPr>
            <p:ph type="title"/>
          </p:nvPr>
        </p:nvSpPr>
        <p:spPr>
          <a:xfrm>
            <a:off x="457200" y="274638"/>
            <a:ext cx="8229600" cy="715962"/>
          </a:xfrm>
        </p:spPr>
        <p:txBody>
          <a:bodyPr>
            <a:normAutofit/>
          </a:bodyPr>
          <a:lstStyle/>
          <a:p>
            <a:r>
              <a:rPr lang="en-US" b="1" dirty="0">
                <a:latin typeface="+mn-lt"/>
                <a:cs typeface="Helvetica"/>
              </a:rPr>
              <a:t>Step 3: Counsel the </a:t>
            </a:r>
            <a:r>
              <a:rPr lang="en-US" b="1" dirty="0" smtClean="0">
                <a:latin typeface="+mn-lt"/>
                <a:cs typeface="Helvetica"/>
              </a:rPr>
              <a:t>patient</a:t>
            </a:r>
            <a:endParaRPr lang="en-US" dirty="0"/>
          </a:p>
        </p:txBody>
      </p:sp>
      <p:sp>
        <p:nvSpPr>
          <p:cNvPr id="3" name="Content Placeholder 2"/>
          <p:cNvSpPr>
            <a:spLocks noGrp="1"/>
          </p:cNvSpPr>
          <p:nvPr>
            <p:ph idx="1"/>
          </p:nvPr>
        </p:nvSpPr>
        <p:spPr>
          <a:xfrm>
            <a:off x="457200" y="1371600"/>
            <a:ext cx="8229600" cy="4754563"/>
          </a:xfrm>
        </p:spPr>
        <p:txBody>
          <a:bodyPr/>
          <a:lstStyle/>
          <a:p>
            <a:pPr marL="0" indent="0">
              <a:buNone/>
            </a:pPr>
            <a:r>
              <a:rPr lang="en-US" sz="2800" dirty="0" smtClean="0"/>
              <a:t>Adherence strategies</a:t>
            </a:r>
          </a:p>
          <a:p>
            <a:pPr marL="0" indent="0">
              <a:buNone/>
            </a:pPr>
            <a:endParaRPr lang="en-US" sz="2800" dirty="0" smtClean="0"/>
          </a:p>
          <a:p>
            <a:r>
              <a:rPr lang="en-US" dirty="0" smtClean="0"/>
              <a:t>Pair pill-taking with daily task (even weekends!)</a:t>
            </a:r>
          </a:p>
          <a:p>
            <a:pPr lvl="1"/>
            <a:r>
              <a:rPr lang="en-US" dirty="0" smtClean="0"/>
              <a:t>Plugging cell phone in before bedtime</a:t>
            </a:r>
          </a:p>
          <a:p>
            <a:pPr lvl="1"/>
            <a:endParaRPr lang="en-US" dirty="0" smtClean="0"/>
          </a:p>
          <a:p>
            <a:r>
              <a:rPr lang="en-US" dirty="0" smtClean="0"/>
              <a:t>Set an alarm (clock, watch or phone)</a:t>
            </a:r>
          </a:p>
          <a:p>
            <a:endParaRPr lang="en-US" dirty="0" smtClean="0"/>
          </a:p>
          <a:p>
            <a:r>
              <a:rPr lang="en-US" dirty="0" smtClean="0"/>
              <a:t>Use a pill box</a:t>
            </a:r>
          </a:p>
          <a:p>
            <a:endParaRPr lang="en-US" dirty="0" smtClean="0"/>
          </a:p>
          <a:p>
            <a:r>
              <a:rPr lang="en-US" dirty="0" smtClean="0"/>
              <a:t>Keep a dose on/near you</a:t>
            </a:r>
            <a:endParaRPr lang="en-US" dirty="0"/>
          </a:p>
        </p:txBody>
      </p:sp>
    </p:spTree>
    <p:extLst>
      <p:ext uri="{BB962C8B-B14F-4D97-AF65-F5344CB8AC3E}">
        <p14:creationId xmlns:p14="http://schemas.microsoft.com/office/powerpoint/2010/main" val="21042421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367" y="1198553"/>
            <a:ext cx="8379079" cy="4704878"/>
          </a:xfrm>
          <a:prstGeom prst="rect">
            <a:avLst/>
          </a:prstGeom>
          <a:noFill/>
        </p:spPr>
        <p:txBody>
          <a:bodyPr wrap="square" rtlCol="0">
            <a:spAutoFit/>
          </a:bodyPr>
          <a:lstStyle/>
          <a:p>
            <a:pPr marL="0" lvl="1">
              <a:lnSpc>
                <a:spcPct val="120000"/>
              </a:lnSpc>
            </a:pPr>
            <a:r>
              <a:rPr lang="en-US" sz="3200" b="1" dirty="0" smtClean="0">
                <a:solidFill>
                  <a:schemeClr val="bg1"/>
                </a:solidFill>
                <a:latin typeface="+mn-lt"/>
                <a:cs typeface="Helvetica"/>
              </a:rPr>
              <a:t>First Rx: </a:t>
            </a:r>
            <a:r>
              <a:rPr lang="en-US" sz="3200" dirty="0" smtClean="0">
                <a:solidFill>
                  <a:schemeClr val="bg1"/>
                </a:solidFill>
                <a:latin typeface="+mn-lt"/>
                <a:cs typeface="Helvetica"/>
              </a:rPr>
              <a:t>Thirty days, NO refills</a:t>
            </a:r>
            <a:endParaRPr lang="en-US" b="1" dirty="0" smtClean="0">
              <a:solidFill>
                <a:schemeClr val="bg1"/>
              </a:solidFill>
              <a:latin typeface="+mn-lt"/>
              <a:cs typeface="Helvetica"/>
            </a:endParaRPr>
          </a:p>
          <a:p>
            <a:pPr marL="0" lvl="1">
              <a:lnSpc>
                <a:spcPct val="120000"/>
              </a:lnSpc>
            </a:pPr>
            <a:r>
              <a:rPr lang="en-US" b="1" dirty="0" smtClean="0">
                <a:solidFill>
                  <a:schemeClr val="bg1"/>
                </a:solidFill>
                <a:latin typeface="+mn-lt"/>
                <a:cs typeface="Helvetica"/>
              </a:rPr>
              <a:t/>
            </a:r>
            <a:br>
              <a:rPr lang="en-US" b="1" dirty="0" smtClean="0">
                <a:solidFill>
                  <a:schemeClr val="bg1"/>
                </a:solidFill>
                <a:latin typeface="+mn-lt"/>
                <a:cs typeface="Helvetica"/>
              </a:rPr>
            </a:br>
            <a:r>
              <a:rPr lang="en-US" sz="3200" b="1" dirty="0" smtClean="0">
                <a:solidFill>
                  <a:schemeClr val="bg1"/>
                </a:solidFill>
                <a:latin typeface="+mn-lt"/>
                <a:cs typeface="Helvetica"/>
              </a:rPr>
              <a:t>Return to clinic in 30 days</a:t>
            </a:r>
            <a:endParaRPr lang="en-US" sz="3200" b="1" dirty="0">
              <a:solidFill>
                <a:schemeClr val="bg1"/>
              </a:solidFill>
              <a:latin typeface="+mn-lt"/>
              <a:cs typeface="Helvetica"/>
            </a:endParaRPr>
          </a:p>
          <a:p>
            <a:pPr lvl="1" indent="-457200">
              <a:lnSpc>
                <a:spcPct val="150000"/>
              </a:lnSpc>
              <a:buFont typeface="Wingdings" charset="2"/>
              <a:buChar char="q"/>
            </a:pPr>
            <a:r>
              <a:rPr lang="en-US" sz="2800" dirty="0" smtClean="0">
                <a:solidFill>
                  <a:srgbClr val="FFC000"/>
                </a:solidFill>
                <a:latin typeface="+mn-lt"/>
                <a:cs typeface="Helvetica"/>
              </a:rPr>
              <a:t>Adherence?</a:t>
            </a:r>
          </a:p>
          <a:p>
            <a:pPr lvl="1" indent="-457200">
              <a:lnSpc>
                <a:spcPct val="150000"/>
              </a:lnSpc>
              <a:buFont typeface="Wingdings" charset="2"/>
              <a:buChar char="q"/>
            </a:pPr>
            <a:r>
              <a:rPr lang="en-US" sz="2800" dirty="0" smtClean="0">
                <a:solidFill>
                  <a:srgbClr val="FFC000"/>
                </a:solidFill>
                <a:latin typeface="+mn-lt"/>
                <a:cs typeface="Helvetica"/>
              </a:rPr>
              <a:t>Side effects?</a:t>
            </a:r>
          </a:p>
          <a:p>
            <a:pPr lvl="1" indent="-457200">
              <a:lnSpc>
                <a:spcPct val="150000"/>
              </a:lnSpc>
              <a:buFont typeface="Wingdings" charset="2"/>
              <a:buChar char="q"/>
            </a:pPr>
            <a:r>
              <a:rPr lang="en-US" sz="2800" dirty="0" smtClean="0">
                <a:solidFill>
                  <a:srgbClr val="FFC000"/>
                </a:solidFill>
                <a:latin typeface="+mn-lt"/>
                <a:cs typeface="Helvetica"/>
              </a:rPr>
              <a:t>Behavior changes?</a:t>
            </a:r>
            <a:endParaRPr lang="en-US" sz="1200" dirty="0" smtClean="0">
              <a:solidFill>
                <a:srgbClr val="FFC000"/>
              </a:solidFill>
              <a:latin typeface="+mn-lt"/>
              <a:cs typeface="Helvetica"/>
            </a:endParaRPr>
          </a:p>
          <a:p>
            <a:pPr marL="0" lvl="1">
              <a:lnSpc>
                <a:spcPct val="150000"/>
              </a:lnSpc>
            </a:pPr>
            <a:r>
              <a:rPr lang="en-US" sz="1400" b="1" dirty="0" smtClean="0">
                <a:latin typeface="Helvetica"/>
                <a:cs typeface="Helvetica"/>
              </a:rPr>
              <a:t/>
            </a:r>
            <a:br>
              <a:rPr lang="en-US" sz="1400" b="1" dirty="0" smtClean="0">
                <a:latin typeface="Helvetica"/>
                <a:cs typeface="Helvetica"/>
              </a:rPr>
            </a:br>
            <a:r>
              <a:rPr lang="en-US" sz="3200" b="1" dirty="0" smtClean="0">
                <a:solidFill>
                  <a:schemeClr val="bg1"/>
                </a:solidFill>
                <a:latin typeface="+mn-lt"/>
                <a:cs typeface="Helvetica"/>
              </a:rPr>
              <a:t>2nd Rx:</a:t>
            </a:r>
            <a:r>
              <a:rPr lang="en-US" sz="3200" dirty="0" smtClean="0">
                <a:solidFill>
                  <a:schemeClr val="bg1"/>
                </a:solidFill>
                <a:latin typeface="+mn-lt"/>
                <a:cs typeface="Helvetica"/>
              </a:rPr>
              <a:t> Thirty days, 2 refills</a:t>
            </a:r>
          </a:p>
        </p:txBody>
      </p:sp>
      <p:pic>
        <p:nvPicPr>
          <p:cNvPr id="2" name="Picture 1" descr="prescrip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776">
            <a:off x="5962749" y="2309445"/>
            <a:ext cx="2807335" cy="2800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457200" y="76200"/>
            <a:ext cx="8229600" cy="914400"/>
          </a:xfrm>
        </p:spPr>
        <p:txBody>
          <a:bodyPr>
            <a:normAutofit/>
          </a:bodyPr>
          <a:lstStyle/>
          <a:p>
            <a:r>
              <a:rPr lang="en-US" b="1" dirty="0">
                <a:solidFill>
                  <a:srgbClr val="FFC000"/>
                </a:solidFill>
                <a:latin typeface="+mn-lt"/>
                <a:cs typeface="Helvetica"/>
              </a:rPr>
              <a:t>Step 4: Prescribe &amp; </a:t>
            </a:r>
            <a:r>
              <a:rPr lang="en-US" b="1" dirty="0" smtClean="0">
                <a:solidFill>
                  <a:srgbClr val="FFC000"/>
                </a:solidFill>
                <a:latin typeface="+mn-lt"/>
                <a:cs typeface="Helvetica"/>
              </a:rPr>
              <a:t>follow-up</a:t>
            </a:r>
            <a:endParaRPr lang="en-US" dirty="0">
              <a:solidFill>
                <a:srgbClr val="FFC000"/>
              </a:solidFill>
              <a:latin typeface="+mn-lt"/>
            </a:endParaRPr>
          </a:p>
        </p:txBody>
      </p:sp>
    </p:spTree>
    <p:extLst>
      <p:ext uri="{BB962C8B-B14F-4D97-AF65-F5344CB8AC3E}">
        <p14:creationId xmlns:p14="http://schemas.microsoft.com/office/powerpoint/2010/main" val="591495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300"/>
                                        <p:tgtEl>
                                          <p:spTgt spid="5">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300"/>
                                        <p:tgtEl>
                                          <p:spTgt spid="5">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3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3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367" y="1198553"/>
            <a:ext cx="8379079" cy="5066002"/>
          </a:xfrm>
          <a:prstGeom prst="rect">
            <a:avLst/>
          </a:prstGeom>
          <a:noFill/>
        </p:spPr>
        <p:txBody>
          <a:bodyPr wrap="square" rtlCol="0">
            <a:spAutoFit/>
          </a:bodyPr>
          <a:lstStyle/>
          <a:p>
            <a:pPr marL="0" lvl="1"/>
            <a:r>
              <a:rPr lang="en-US" sz="3200" b="1" u="sng" dirty="0" smtClean="0">
                <a:solidFill>
                  <a:schemeClr val="bg1"/>
                </a:solidFill>
                <a:latin typeface="+mn-lt"/>
                <a:cs typeface="Helvetica"/>
              </a:rPr>
              <a:t>At least</a:t>
            </a:r>
            <a:r>
              <a:rPr lang="en-US" sz="3200" b="1" dirty="0" smtClean="0">
                <a:solidFill>
                  <a:schemeClr val="bg1"/>
                </a:solidFill>
                <a:latin typeface="+mn-lt"/>
                <a:cs typeface="Helvetica"/>
              </a:rPr>
              <a:t> every 3 months</a:t>
            </a:r>
            <a:endParaRPr lang="en-US" sz="3200" b="1" dirty="0">
              <a:solidFill>
                <a:schemeClr val="bg1"/>
              </a:solidFill>
              <a:latin typeface="+mn-lt"/>
              <a:cs typeface="Helvetica"/>
            </a:endParaRPr>
          </a:p>
          <a:p>
            <a:pPr lvl="1" indent="-457200">
              <a:lnSpc>
                <a:spcPct val="140000"/>
              </a:lnSpc>
              <a:buFont typeface="Wingdings" charset="2"/>
              <a:buChar char="q"/>
            </a:pPr>
            <a:r>
              <a:rPr lang="en-US" sz="2800" dirty="0" smtClean="0">
                <a:solidFill>
                  <a:srgbClr val="EBC900"/>
                </a:solidFill>
                <a:latin typeface="+mn-lt"/>
                <a:cs typeface="Helvetica"/>
              </a:rPr>
              <a:t>Assess adherence, side effects, behaviors</a:t>
            </a:r>
          </a:p>
          <a:p>
            <a:pPr lvl="1" indent="-457200">
              <a:lnSpc>
                <a:spcPct val="140000"/>
              </a:lnSpc>
              <a:buFont typeface="Wingdings" charset="2"/>
              <a:buChar char="q"/>
            </a:pPr>
            <a:r>
              <a:rPr lang="en-US" sz="2800" dirty="0" smtClean="0">
                <a:solidFill>
                  <a:srgbClr val="EBC900"/>
                </a:solidFill>
                <a:latin typeface="+mn-lt"/>
                <a:cs typeface="Helvetica"/>
              </a:rPr>
              <a:t>Repeat HIV testing</a:t>
            </a:r>
          </a:p>
          <a:p>
            <a:pPr lvl="1" indent="-457200">
              <a:lnSpc>
                <a:spcPct val="140000"/>
              </a:lnSpc>
              <a:buFont typeface="Wingdings" charset="2"/>
              <a:buChar char="q"/>
            </a:pPr>
            <a:r>
              <a:rPr lang="en-US" sz="2800" dirty="0" smtClean="0">
                <a:solidFill>
                  <a:srgbClr val="EBC900"/>
                </a:solidFill>
                <a:latin typeface="+mn-lt"/>
                <a:cs typeface="Helvetica"/>
              </a:rPr>
              <a:t>Prescription renewal</a:t>
            </a:r>
            <a:endParaRPr lang="en-US" sz="1600" dirty="0" smtClean="0">
              <a:solidFill>
                <a:srgbClr val="EBC900"/>
              </a:solidFill>
              <a:latin typeface="+mn-lt"/>
              <a:cs typeface="Helvetica"/>
            </a:endParaRPr>
          </a:p>
          <a:p>
            <a:pPr marL="0" lvl="1">
              <a:lnSpc>
                <a:spcPct val="140000"/>
              </a:lnSpc>
            </a:pPr>
            <a:endParaRPr lang="en-US" sz="800" dirty="0">
              <a:latin typeface="+mn-lt"/>
              <a:cs typeface="Helvetica"/>
            </a:endParaRPr>
          </a:p>
          <a:p>
            <a:pPr marL="0" lvl="1">
              <a:lnSpc>
                <a:spcPct val="140000"/>
              </a:lnSpc>
            </a:pPr>
            <a:r>
              <a:rPr lang="en-US" sz="3200" b="1" u="sng" dirty="0">
                <a:solidFill>
                  <a:schemeClr val="bg1"/>
                </a:solidFill>
                <a:latin typeface="+mn-lt"/>
                <a:cs typeface="Helvetica"/>
              </a:rPr>
              <a:t>At least</a:t>
            </a:r>
            <a:r>
              <a:rPr lang="en-US" sz="3200" b="1" dirty="0">
                <a:solidFill>
                  <a:schemeClr val="bg1"/>
                </a:solidFill>
                <a:latin typeface="+mn-lt"/>
                <a:cs typeface="Helvetica"/>
              </a:rPr>
              <a:t> every </a:t>
            </a:r>
            <a:r>
              <a:rPr lang="en-US" sz="3200" b="1" dirty="0" smtClean="0">
                <a:solidFill>
                  <a:schemeClr val="bg1"/>
                </a:solidFill>
                <a:latin typeface="+mn-lt"/>
                <a:cs typeface="Helvetica"/>
              </a:rPr>
              <a:t>6 </a:t>
            </a:r>
            <a:r>
              <a:rPr lang="en-US" sz="3200" b="1" dirty="0">
                <a:solidFill>
                  <a:schemeClr val="bg1"/>
                </a:solidFill>
                <a:latin typeface="+mn-lt"/>
                <a:cs typeface="Helvetica"/>
              </a:rPr>
              <a:t>months</a:t>
            </a:r>
          </a:p>
          <a:p>
            <a:pPr lvl="1" indent="-457200">
              <a:lnSpc>
                <a:spcPct val="140000"/>
              </a:lnSpc>
              <a:buFont typeface="Wingdings" charset="2"/>
              <a:buChar char="q"/>
            </a:pPr>
            <a:r>
              <a:rPr lang="en-US" sz="2800" dirty="0" smtClean="0">
                <a:solidFill>
                  <a:srgbClr val="EBC900"/>
                </a:solidFill>
                <a:latin typeface="+mn-lt"/>
                <a:cs typeface="Helvetica"/>
              </a:rPr>
              <a:t>Check </a:t>
            </a:r>
            <a:r>
              <a:rPr lang="en-US" sz="2800" dirty="0" err="1" smtClean="0">
                <a:solidFill>
                  <a:srgbClr val="EBC900"/>
                </a:solidFill>
                <a:latin typeface="+mn-lt"/>
                <a:cs typeface="Helvetica"/>
              </a:rPr>
              <a:t>creatinine</a:t>
            </a:r>
            <a:r>
              <a:rPr lang="en-US" sz="2800" dirty="0" smtClean="0">
                <a:solidFill>
                  <a:srgbClr val="EBC900"/>
                </a:solidFill>
                <a:latin typeface="+mn-lt"/>
                <a:cs typeface="Helvetica"/>
              </a:rPr>
              <a:t> and </a:t>
            </a:r>
            <a:r>
              <a:rPr lang="en-US" sz="2800" dirty="0" err="1" smtClean="0">
                <a:solidFill>
                  <a:srgbClr val="EBC900"/>
                </a:solidFill>
                <a:latin typeface="+mn-lt"/>
                <a:cs typeface="Helvetica"/>
              </a:rPr>
              <a:t>eCrCl</a:t>
            </a:r>
            <a:endParaRPr lang="en-US" sz="2800" dirty="0">
              <a:solidFill>
                <a:srgbClr val="EBC900"/>
              </a:solidFill>
              <a:latin typeface="+mn-lt"/>
              <a:cs typeface="Helvetica"/>
            </a:endParaRPr>
          </a:p>
          <a:p>
            <a:pPr lvl="1" indent="-457200">
              <a:lnSpc>
                <a:spcPct val="140000"/>
              </a:lnSpc>
              <a:buFont typeface="Wingdings" charset="2"/>
              <a:buChar char="q"/>
            </a:pPr>
            <a:r>
              <a:rPr lang="en-US" sz="2800" dirty="0" smtClean="0">
                <a:solidFill>
                  <a:srgbClr val="EBC900"/>
                </a:solidFill>
                <a:latin typeface="+mn-lt"/>
                <a:cs typeface="Helvetica"/>
              </a:rPr>
              <a:t>Screen for STIs, if not already done</a:t>
            </a:r>
          </a:p>
          <a:p>
            <a:pPr lvl="1" indent="-457200">
              <a:lnSpc>
                <a:spcPct val="140000"/>
              </a:lnSpc>
              <a:buFont typeface="Wingdings" charset="2"/>
              <a:buChar char="q"/>
            </a:pPr>
            <a:r>
              <a:rPr lang="en-US" sz="2800" dirty="0" smtClean="0">
                <a:solidFill>
                  <a:srgbClr val="EBC900"/>
                </a:solidFill>
                <a:latin typeface="+mn-lt"/>
                <a:cs typeface="Helvetica"/>
              </a:rPr>
              <a:t>Determine need – “</a:t>
            </a:r>
            <a:r>
              <a:rPr lang="en-US" sz="2800" b="1" dirty="0" smtClean="0">
                <a:solidFill>
                  <a:srgbClr val="EBC900"/>
                </a:solidFill>
                <a:latin typeface="+mn-lt"/>
                <a:cs typeface="Helvetica"/>
              </a:rPr>
              <a:t>seasons of risk”</a:t>
            </a:r>
            <a:endParaRPr lang="en-US" sz="2800" dirty="0" smtClean="0">
              <a:solidFill>
                <a:srgbClr val="EBC900"/>
              </a:solidFill>
              <a:latin typeface="+mn-lt"/>
              <a:cs typeface="Helvetica"/>
            </a:endParaRPr>
          </a:p>
        </p:txBody>
      </p:sp>
      <p:sp>
        <p:nvSpPr>
          <p:cNvPr id="2" name="Title 1"/>
          <p:cNvSpPr>
            <a:spLocks noGrp="1"/>
          </p:cNvSpPr>
          <p:nvPr>
            <p:ph type="title"/>
          </p:nvPr>
        </p:nvSpPr>
        <p:spPr>
          <a:xfrm>
            <a:off x="457200" y="274639"/>
            <a:ext cx="8229600" cy="715962"/>
          </a:xfrm>
        </p:spPr>
        <p:txBody>
          <a:bodyPr>
            <a:noAutofit/>
          </a:bodyPr>
          <a:lstStyle/>
          <a:p>
            <a:r>
              <a:rPr lang="en-US" b="1" dirty="0">
                <a:latin typeface="+mn-lt"/>
                <a:cs typeface="Helvetica"/>
              </a:rPr>
              <a:t>Step 5: Maintenance &amp; </a:t>
            </a:r>
            <a:r>
              <a:rPr lang="en-US" b="1" dirty="0" smtClean="0">
                <a:latin typeface="+mn-lt"/>
                <a:cs typeface="Helvetica"/>
              </a:rPr>
              <a:t>reassessment</a:t>
            </a:r>
            <a:endParaRPr lang="en-US" dirty="0">
              <a:latin typeface="+mn-lt"/>
            </a:endParaRPr>
          </a:p>
        </p:txBody>
      </p:sp>
    </p:spTree>
    <p:extLst>
      <p:ext uri="{BB962C8B-B14F-4D97-AF65-F5344CB8AC3E}">
        <p14:creationId xmlns:p14="http://schemas.microsoft.com/office/powerpoint/2010/main" val="12559305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
                                        <p:tgtEl>
                                          <p:spTgt spid="5">
                                            <p:txEl>
                                              <p:pRg st="0" end="0"/>
                                            </p:txEl>
                                          </p:spTgt>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300"/>
                                        <p:tgtEl>
                                          <p:spTgt spid="5">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300"/>
                                        <p:tgtEl>
                                          <p:spTgt spid="5">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3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300"/>
                                        <p:tgtEl>
                                          <p:spTgt spid="5">
                                            <p:txEl>
                                              <p:pRg st="5" end="5"/>
                                            </p:txEl>
                                          </p:spTgt>
                                        </p:tgtEl>
                                      </p:cBhvr>
                                    </p:animEffect>
                                  </p:childTnLst>
                                </p:cTn>
                              </p:par>
                            </p:childTnLst>
                          </p:cTn>
                        </p:par>
                        <p:par>
                          <p:cTn id="23" fill="hold">
                            <p:stCondLst>
                              <p:cond delay="300"/>
                            </p:stCondLst>
                            <p:childTnLst>
                              <p:par>
                                <p:cTn id="24" presetID="10" presetClass="entr" presetSubtype="0" fill="hold" nodeType="after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300"/>
                                        <p:tgtEl>
                                          <p:spTgt spid="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300"/>
                                        <p:tgtEl>
                                          <p:spTgt spid="5">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3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4194131" y="1214052"/>
            <a:ext cx="755737" cy="2143898"/>
            <a:chOff x="633367" y="1366675"/>
            <a:chExt cx="287664" cy="816054"/>
          </a:xfrm>
        </p:grpSpPr>
        <p:sp>
          <p:nvSpPr>
            <p:cNvPr id="53" name="Oval 52"/>
            <p:cNvSpPr/>
            <p:nvPr/>
          </p:nvSpPr>
          <p:spPr>
            <a:xfrm>
              <a:off x="646488" y="1366675"/>
              <a:ext cx="261421" cy="26142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en-US">
                <a:solidFill>
                  <a:prstClr val="black"/>
                </a:solidFill>
              </a:endParaRPr>
            </a:p>
          </p:txBody>
        </p:sp>
        <p:sp>
          <p:nvSpPr>
            <p:cNvPr id="54" name="Snip Same Side Corner Rectangle 53"/>
            <p:cNvSpPr/>
            <p:nvPr/>
          </p:nvSpPr>
          <p:spPr>
            <a:xfrm>
              <a:off x="633367" y="1636170"/>
              <a:ext cx="287664" cy="546559"/>
            </a:xfrm>
            <a:prstGeom prst="snip2Same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en-US">
                <a:solidFill>
                  <a:prstClr val="black"/>
                </a:solidFill>
              </a:endParaRPr>
            </a:p>
          </p:txBody>
        </p:sp>
      </p:grpSp>
      <p:sp>
        <p:nvSpPr>
          <p:cNvPr id="44" name="Rounded Rectangle 43"/>
          <p:cNvSpPr/>
          <p:nvPr/>
        </p:nvSpPr>
        <p:spPr>
          <a:xfrm rot="1800000">
            <a:off x="4877524" y="2136321"/>
            <a:ext cx="404856" cy="720977"/>
          </a:xfrm>
          <a:prstGeom prst="roundRect">
            <a:avLst>
              <a:gd name="adj" fmla="val 46356"/>
            </a:avLst>
          </a:prstGeom>
          <a:gradFill>
            <a:gsLst>
              <a:gs pos="0">
                <a:srgbClr val="66CCFF"/>
              </a:gs>
              <a:gs pos="100000">
                <a:srgbClr val="ABCDDF"/>
              </a:gs>
            </a:gsLst>
          </a:gradFill>
          <a:scene3d>
            <a:camera prst="orthographicFront">
              <a:rot lat="0" lon="0" rev="0"/>
            </a:camera>
            <a:lightRig rig="threePt" dir="t">
              <a:rot lat="0" lon="0" rev="1200000"/>
            </a:lightRig>
          </a:scene3d>
          <a:sp3d>
            <a:bevelT w="184150" h="63500"/>
            <a:bevelB w="88900" h="190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6" name="TextBox 55"/>
          <p:cNvSpPr txBox="1"/>
          <p:nvPr/>
        </p:nvSpPr>
        <p:spPr>
          <a:xfrm>
            <a:off x="3410858" y="6019800"/>
            <a:ext cx="5550789" cy="523220"/>
          </a:xfrm>
          <a:prstGeom prst="rect">
            <a:avLst/>
          </a:prstGeom>
          <a:noFill/>
        </p:spPr>
        <p:txBody>
          <a:bodyPr wrap="square" rtlCol="0">
            <a:spAutoFit/>
          </a:bodyPr>
          <a:lstStyle/>
          <a:p>
            <a:pPr algn="r" defTabSz="914400"/>
            <a:r>
              <a:rPr lang="en-US" sz="1400" dirty="0" smtClean="0">
                <a:solidFill>
                  <a:prstClr val="white">
                    <a:lumMod val="50000"/>
                  </a:prstClr>
                </a:solidFill>
                <a:latin typeface="Helvetica"/>
                <a:cs typeface="Helvetica"/>
              </a:rPr>
              <a:t>Knox DC, et al. CROI 2016. Abstract 169aLB</a:t>
            </a:r>
          </a:p>
          <a:p>
            <a:pPr algn="r" defTabSz="914400"/>
            <a:r>
              <a:rPr lang="en-US" sz="1400" dirty="0">
                <a:solidFill>
                  <a:prstClr val="white">
                    <a:lumMod val="50000"/>
                  </a:prstClr>
                </a:solidFill>
                <a:latin typeface="Helvetica"/>
                <a:cs typeface="Helvetica"/>
              </a:rPr>
              <a:t>https://</a:t>
            </a:r>
            <a:r>
              <a:rPr lang="en-US" sz="1400" dirty="0" err="1">
                <a:solidFill>
                  <a:prstClr val="white">
                    <a:lumMod val="50000"/>
                  </a:prstClr>
                </a:solidFill>
                <a:latin typeface="Helvetica"/>
                <a:cs typeface="Helvetica"/>
              </a:rPr>
              <a:t>www.poz.com</a:t>
            </a:r>
            <a:r>
              <a:rPr lang="en-US" sz="1400" dirty="0">
                <a:solidFill>
                  <a:prstClr val="white">
                    <a:lumMod val="50000"/>
                  </a:prstClr>
                </a:solidFill>
                <a:latin typeface="Helvetica"/>
                <a:cs typeface="Helvetica"/>
              </a:rPr>
              <a:t>/article/meet-man-got-</a:t>
            </a:r>
            <a:r>
              <a:rPr lang="en-US" sz="1400" dirty="0" err="1">
                <a:solidFill>
                  <a:prstClr val="white">
                    <a:lumMod val="50000"/>
                  </a:prstClr>
                </a:solidFill>
                <a:latin typeface="Helvetica"/>
                <a:cs typeface="Helvetica"/>
              </a:rPr>
              <a:t>hiv</a:t>
            </a:r>
            <a:r>
              <a:rPr lang="en-US" sz="1400" dirty="0">
                <a:solidFill>
                  <a:prstClr val="white">
                    <a:lumMod val="50000"/>
                  </a:prstClr>
                </a:solidFill>
                <a:latin typeface="Helvetica"/>
                <a:cs typeface="Helvetica"/>
              </a:rPr>
              <a:t>-daily-prep</a:t>
            </a:r>
          </a:p>
        </p:txBody>
      </p:sp>
      <p:sp>
        <p:nvSpPr>
          <p:cNvPr id="2" name="Title 1"/>
          <p:cNvSpPr>
            <a:spLocks noGrp="1"/>
          </p:cNvSpPr>
          <p:nvPr>
            <p:ph type="title"/>
          </p:nvPr>
        </p:nvSpPr>
        <p:spPr/>
        <p:txBody>
          <a:bodyPr>
            <a:normAutofit fontScale="90000"/>
          </a:bodyPr>
          <a:lstStyle/>
          <a:p>
            <a:r>
              <a:rPr lang="en-US" sz="4000" b="1" dirty="0">
                <a:solidFill>
                  <a:srgbClr val="FFC000"/>
                </a:solidFill>
                <a:latin typeface="+mn-lt"/>
                <a:cs typeface="Helvetica"/>
              </a:rPr>
              <a:t>Can HIV break through </a:t>
            </a:r>
            <a:r>
              <a:rPr lang="en-US" sz="4000" b="1" dirty="0" err="1">
                <a:solidFill>
                  <a:srgbClr val="FFC000"/>
                </a:solidFill>
                <a:latin typeface="+mn-lt"/>
                <a:cs typeface="Helvetica"/>
              </a:rPr>
              <a:t>PrEP</a:t>
            </a:r>
            <a:r>
              <a:rPr lang="en-US" sz="4000" b="1" dirty="0">
                <a:solidFill>
                  <a:srgbClr val="FFC000"/>
                </a:solidFill>
                <a:latin typeface="+mn-lt"/>
                <a:cs typeface="Helvetica"/>
              </a:rPr>
              <a:t>?</a:t>
            </a:r>
            <a:r>
              <a:rPr lang="en-US" b="1" dirty="0">
                <a:solidFill>
                  <a:prstClr val="black"/>
                </a:solidFill>
                <a:latin typeface="Helvetica"/>
                <a:cs typeface="Helvetica"/>
              </a:rPr>
              <a:t/>
            </a:r>
            <a:br>
              <a:rPr lang="en-US" b="1" dirty="0">
                <a:solidFill>
                  <a:prstClr val="black"/>
                </a:solidFill>
                <a:latin typeface="Helvetica"/>
                <a:cs typeface="Helvetica"/>
              </a:rPr>
            </a:br>
            <a:endParaRPr lang="en-US" dirty="0"/>
          </a:p>
        </p:txBody>
      </p:sp>
      <p:sp>
        <p:nvSpPr>
          <p:cNvPr id="3" name="Content Placeholder 2"/>
          <p:cNvSpPr>
            <a:spLocks noGrp="1"/>
          </p:cNvSpPr>
          <p:nvPr>
            <p:ph idx="1"/>
          </p:nvPr>
        </p:nvSpPr>
        <p:spPr>
          <a:xfrm>
            <a:off x="304800" y="1600200"/>
            <a:ext cx="8382000" cy="4525963"/>
          </a:xfrm>
        </p:spPr>
        <p:txBody>
          <a:bodyPr/>
          <a:lstStyle/>
          <a:p>
            <a:pPr marL="0" indent="0">
              <a:buNone/>
            </a:pPr>
            <a:r>
              <a:rPr lang="en-US" sz="3200" dirty="0" smtClean="0">
                <a:solidFill>
                  <a:srgbClr val="FFC000"/>
                </a:solidFill>
              </a:rPr>
              <a:t>Patient</a:t>
            </a:r>
          </a:p>
          <a:p>
            <a:r>
              <a:rPr lang="en-US" sz="2800" dirty="0" smtClean="0"/>
              <a:t>On </a:t>
            </a:r>
            <a:r>
              <a:rPr lang="en-US" sz="2800" dirty="0" err="1" smtClean="0"/>
              <a:t>PrEP</a:t>
            </a:r>
            <a:r>
              <a:rPr lang="en-US" sz="2800" dirty="0" smtClean="0"/>
              <a:t> for 24 months</a:t>
            </a:r>
          </a:p>
          <a:p>
            <a:endParaRPr lang="en-US" sz="2800" dirty="0"/>
          </a:p>
          <a:p>
            <a:r>
              <a:rPr lang="en-US" sz="2800" dirty="0" smtClean="0"/>
              <a:t>Likely fully adherent</a:t>
            </a:r>
          </a:p>
          <a:p>
            <a:pPr marL="0" indent="0">
              <a:buNone/>
            </a:pPr>
            <a:r>
              <a:rPr lang="en-US" dirty="0" smtClean="0"/>
              <a:t> (based on Dried Blood Spots’ drug levels and Rx refill data)</a:t>
            </a:r>
            <a:endParaRPr lang="en-US" dirty="0"/>
          </a:p>
        </p:txBody>
      </p:sp>
    </p:spTree>
    <p:extLst>
      <p:ext uri="{BB962C8B-B14F-4D97-AF65-F5344CB8AC3E}">
        <p14:creationId xmlns:p14="http://schemas.microsoft.com/office/powerpoint/2010/main" val="4174055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2853801" y="2047102"/>
            <a:ext cx="755737" cy="2143898"/>
            <a:chOff x="633367" y="1366675"/>
            <a:chExt cx="287664" cy="816054"/>
          </a:xfrm>
        </p:grpSpPr>
        <p:sp>
          <p:nvSpPr>
            <p:cNvPr id="53" name="Oval 52"/>
            <p:cNvSpPr/>
            <p:nvPr/>
          </p:nvSpPr>
          <p:spPr>
            <a:xfrm>
              <a:off x="646488" y="1366675"/>
              <a:ext cx="261421" cy="26142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en-US">
                <a:solidFill>
                  <a:prstClr val="black"/>
                </a:solidFill>
              </a:endParaRPr>
            </a:p>
          </p:txBody>
        </p:sp>
        <p:sp>
          <p:nvSpPr>
            <p:cNvPr id="54" name="Snip Same Side Corner Rectangle 53"/>
            <p:cNvSpPr/>
            <p:nvPr/>
          </p:nvSpPr>
          <p:spPr>
            <a:xfrm>
              <a:off x="633367" y="1636170"/>
              <a:ext cx="287664" cy="546559"/>
            </a:xfrm>
            <a:prstGeom prst="snip2Same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en-US">
                <a:solidFill>
                  <a:prstClr val="black"/>
                </a:solidFill>
              </a:endParaRPr>
            </a:p>
          </p:txBody>
        </p:sp>
      </p:grpSp>
      <p:sp>
        <p:nvSpPr>
          <p:cNvPr id="44" name="Rounded Rectangle 43"/>
          <p:cNvSpPr/>
          <p:nvPr/>
        </p:nvSpPr>
        <p:spPr>
          <a:xfrm rot="1800000">
            <a:off x="3407316" y="3188505"/>
            <a:ext cx="404856" cy="720977"/>
          </a:xfrm>
          <a:prstGeom prst="roundRect">
            <a:avLst>
              <a:gd name="adj" fmla="val 46356"/>
            </a:avLst>
          </a:prstGeom>
          <a:gradFill>
            <a:gsLst>
              <a:gs pos="0">
                <a:srgbClr val="66CCFF"/>
              </a:gs>
              <a:gs pos="100000">
                <a:srgbClr val="ABCDDF"/>
              </a:gs>
            </a:gsLst>
          </a:gradFill>
          <a:scene3d>
            <a:camera prst="orthographicFront">
              <a:rot lat="0" lon="0" rev="0"/>
            </a:camera>
            <a:lightRig rig="threePt" dir="t">
              <a:rot lat="0" lon="0" rev="1200000"/>
            </a:lightRig>
          </a:scene3d>
          <a:sp3d>
            <a:bevelT w="184150" h="63500"/>
            <a:bevelB w="88900" h="190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36" name="Group 35"/>
          <p:cNvGrpSpPr/>
          <p:nvPr/>
        </p:nvGrpSpPr>
        <p:grpSpPr>
          <a:xfrm>
            <a:off x="5102895" y="2131421"/>
            <a:ext cx="752875" cy="2135779"/>
            <a:chOff x="633367" y="1366675"/>
            <a:chExt cx="287664" cy="816054"/>
          </a:xfrm>
        </p:grpSpPr>
        <p:sp>
          <p:nvSpPr>
            <p:cNvPr id="37" name="Oval 36"/>
            <p:cNvSpPr/>
            <p:nvPr/>
          </p:nvSpPr>
          <p:spPr>
            <a:xfrm>
              <a:off x="646488" y="1366675"/>
              <a:ext cx="261421" cy="26142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en-US">
                <a:solidFill>
                  <a:prstClr val="black"/>
                </a:solidFill>
              </a:endParaRPr>
            </a:p>
          </p:txBody>
        </p:sp>
        <p:sp>
          <p:nvSpPr>
            <p:cNvPr id="38" name="Snip Same Side Corner Rectangle 37"/>
            <p:cNvSpPr/>
            <p:nvPr/>
          </p:nvSpPr>
          <p:spPr>
            <a:xfrm>
              <a:off x="633367" y="1636170"/>
              <a:ext cx="287664" cy="546559"/>
            </a:xfrm>
            <a:prstGeom prst="snip2SameRect">
              <a:avLst/>
            </a:prstGeom>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en-US">
                <a:solidFill>
                  <a:prstClr val="black"/>
                </a:solidFill>
              </a:endParaRPr>
            </a:p>
          </p:txBody>
        </p:sp>
      </p:grpSp>
      <p:sp>
        <p:nvSpPr>
          <p:cNvPr id="49" name="TextBox 48"/>
          <p:cNvSpPr txBox="1"/>
          <p:nvPr/>
        </p:nvSpPr>
        <p:spPr>
          <a:xfrm>
            <a:off x="3410858" y="6173654"/>
            <a:ext cx="5550789" cy="523220"/>
          </a:xfrm>
          <a:prstGeom prst="rect">
            <a:avLst/>
          </a:prstGeom>
          <a:noFill/>
        </p:spPr>
        <p:txBody>
          <a:bodyPr wrap="square" rtlCol="0">
            <a:spAutoFit/>
          </a:bodyPr>
          <a:lstStyle/>
          <a:p>
            <a:pPr algn="r" defTabSz="914400"/>
            <a:r>
              <a:rPr lang="en-US" sz="1400" dirty="0" smtClean="0">
                <a:solidFill>
                  <a:prstClr val="white">
                    <a:lumMod val="50000"/>
                  </a:prstClr>
                </a:solidFill>
                <a:latin typeface="Helvetica"/>
                <a:cs typeface="Helvetica"/>
              </a:rPr>
              <a:t>Knox DC, et al. CROI 2016. Abstract 169aLB</a:t>
            </a:r>
          </a:p>
          <a:p>
            <a:pPr algn="r" defTabSz="914400"/>
            <a:r>
              <a:rPr lang="en-US" sz="1400" dirty="0">
                <a:solidFill>
                  <a:prstClr val="white">
                    <a:lumMod val="50000"/>
                  </a:prstClr>
                </a:solidFill>
                <a:latin typeface="Helvetica"/>
                <a:cs typeface="Helvetica"/>
              </a:rPr>
              <a:t>https://</a:t>
            </a:r>
            <a:r>
              <a:rPr lang="en-US" sz="1400" dirty="0" err="1">
                <a:solidFill>
                  <a:prstClr val="white">
                    <a:lumMod val="50000"/>
                  </a:prstClr>
                </a:solidFill>
                <a:latin typeface="Helvetica"/>
                <a:cs typeface="Helvetica"/>
              </a:rPr>
              <a:t>www.poz.com</a:t>
            </a:r>
            <a:r>
              <a:rPr lang="en-US" sz="1400" dirty="0">
                <a:solidFill>
                  <a:prstClr val="white">
                    <a:lumMod val="50000"/>
                  </a:prstClr>
                </a:solidFill>
                <a:latin typeface="Helvetica"/>
                <a:cs typeface="Helvetica"/>
              </a:rPr>
              <a:t>/article/meet-man-got-</a:t>
            </a:r>
            <a:r>
              <a:rPr lang="en-US" sz="1400" dirty="0" err="1">
                <a:solidFill>
                  <a:prstClr val="white">
                    <a:lumMod val="50000"/>
                  </a:prstClr>
                </a:solidFill>
                <a:latin typeface="Helvetica"/>
                <a:cs typeface="Helvetica"/>
              </a:rPr>
              <a:t>hiv</a:t>
            </a:r>
            <a:r>
              <a:rPr lang="en-US" sz="1400" dirty="0">
                <a:solidFill>
                  <a:prstClr val="white">
                    <a:lumMod val="50000"/>
                  </a:prstClr>
                </a:solidFill>
                <a:latin typeface="Helvetica"/>
                <a:cs typeface="Helvetica"/>
              </a:rPr>
              <a:t>-daily-prep</a:t>
            </a:r>
          </a:p>
        </p:txBody>
      </p:sp>
      <p:sp>
        <p:nvSpPr>
          <p:cNvPr id="51" name="TextBox 50"/>
          <p:cNvSpPr txBox="1"/>
          <p:nvPr/>
        </p:nvSpPr>
        <p:spPr>
          <a:xfrm>
            <a:off x="379215" y="1527858"/>
            <a:ext cx="2401092" cy="3077766"/>
          </a:xfrm>
          <a:prstGeom prst="rect">
            <a:avLst/>
          </a:prstGeom>
          <a:noFill/>
        </p:spPr>
        <p:txBody>
          <a:bodyPr wrap="square" rtlCol="0">
            <a:spAutoFit/>
          </a:bodyPr>
          <a:lstStyle/>
          <a:p>
            <a:r>
              <a:rPr lang="en-US" sz="2800" b="1" dirty="0" smtClean="0">
                <a:solidFill>
                  <a:srgbClr val="FFC000"/>
                </a:solidFill>
                <a:latin typeface="+mn-lt"/>
                <a:ea typeface="Helvetica" charset="0"/>
                <a:cs typeface="Helvetica" charset="0"/>
              </a:rPr>
              <a:t>Patient</a:t>
            </a:r>
            <a:r>
              <a:rPr lang="en-US" b="1" dirty="0" smtClean="0">
                <a:latin typeface="Helvetica" charset="0"/>
                <a:ea typeface="Helvetica" charset="0"/>
                <a:cs typeface="Helvetica" charset="0"/>
              </a:rPr>
              <a:t/>
            </a:r>
            <a:br>
              <a:rPr lang="en-US" b="1" dirty="0" smtClean="0">
                <a:latin typeface="Helvetica" charset="0"/>
                <a:ea typeface="Helvetica" charset="0"/>
                <a:cs typeface="Helvetica" charset="0"/>
              </a:rPr>
            </a:br>
            <a:endParaRPr lang="en-US" sz="600" b="1" dirty="0" smtClean="0">
              <a:latin typeface="Helvetica" charset="0"/>
              <a:ea typeface="Helvetica" charset="0"/>
              <a:cs typeface="Helvetica" charset="0"/>
            </a:endParaRPr>
          </a:p>
          <a:p>
            <a:pPr marL="285750" indent="-285750">
              <a:buFont typeface="Arial" charset="0"/>
              <a:buChar char="•"/>
            </a:pPr>
            <a:r>
              <a:rPr lang="en-US" sz="2000" dirty="0" smtClean="0">
                <a:solidFill>
                  <a:schemeClr val="bg1"/>
                </a:solidFill>
                <a:latin typeface="+mn-lt"/>
                <a:ea typeface="Helvetica" charset="0"/>
                <a:cs typeface="Helvetica" charset="0"/>
              </a:rPr>
              <a:t>Meets partner on </a:t>
            </a:r>
            <a:r>
              <a:rPr lang="en-US" sz="2000" dirty="0" err="1" smtClean="0">
                <a:solidFill>
                  <a:schemeClr val="bg1"/>
                </a:solidFill>
                <a:latin typeface="+mn-lt"/>
                <a:ea typeface="Helvetica" charset="0"/>
                <a:cs typeface="Helvetica" charset="0"/>
              </a:rPr>
              <a:t>barebacking</a:t>
            </a:r>
            <a:r>
              <a:rPr lang="en-US" sz="2000" dirty="0" smtClean="0">
                <a:solidFill>
                  <a:schemeClr val="bg1"/>
                </a:solidFill>
                <a:latin typeface="+mn-lt"/>
                <a:ea typeface="Helvetica" charset="0"/>
                <a:cs typeface="Helvetica" charset="0"/>
              </a:rPr>
              <a:t> website </a:t>
            </a:r>
            <a:br>
              <a:rPr lang="en-US" sz="2000" dirty="0" smtClean="0">
                <a:solidFill>
                  <a:schemeClr val="bg1"/>
                </a:solidFill>
                <a:latin typeface="+mn-lt"/>
                <a:ea typeface="Helvetica" charset="0"/>
                <a:cs typeface="Helvetica" charset="0"/>
              </a:rPr>
            </a:br>
            <a:endParaRPr lang="en-US" sz="2000" dirty="0" smtClean="0">
              <a:solidFill>
                <a:schemeClr val="bg1"/>
              </a:solidFill>
              <a:latin typeface="+mn-lt"/>
              <a:ea typeface="Helvetica" charset="0"/>
              <a:cs typeface="Helvetica" charset="0"/>
            </a:endParaRPr>
          </a:p>
          <a:p>
            <a:pPr marL="285750" indent="-285750">
              <a:buFont typeface="Arial" charset="0"/>
              <a:buChar char="•"/>
            </a:pPr>
            <a:r>
              <a:rPr lang="en-US" sz="2000" dirty="0" smtClean="0">
                <a:solidFill>
                  <a:schemeClr val="bg1"/>
                </a:solidFill>
                <a:latin typeface="+mn-lt"/>
                <a:ea typeface="Helvetica" charset="0"/>
                <a:cs typeface="Helvetica" charset="0"/>
              </a:rPr>
              <a:t>Tried following up afterward, but partner became</a:t>
            </a:r>
            <a:br>
              <a:rPr lang="en-US" sz="2000" dirty="0" smtClean="0">
                <a:solidFill>
                  <a:schemeClr val="bg1"/>
                </a:solidFill>
                <a:latin typeface="+mn-lt"/>
                <a:ea typeface="Helvetica" charset="0"/>
                <a:cs typeface="Helvetica" charset="0"/>
              </a:rPr>
            </a:br>
            <a:r>
              <a:rPr lang="en-US" sz="2000" dirty="0" smtClean="0">
                <a:solidFill>
                  <a:schemeClr val="bg1"/>
                </a:solidFill>
                <a:latin typeface="+mn-lt"/>
                <a:ea typeface="Helvetica" charset="0"/>
                <a:cs typeface="Helvetica" charset="0"/>
              </a:rPr>
              <a:t>unreachable</a:t>
            </a:r>
          </a:p>
        </p:txBody>
      </p:sp>
      <p:grpSp>
        <p:nvGrpSpPr>
          <p:cNvPr id="13" name="Group 12"/>
          <p:cNvGrpSpPr/>
          <p:nvPr/>
        </p:nvGrpSpPr>
        <p:grpSpPr>
          <a:xfrm>
            <a:off x="6172200" y="1405415"/>
            <a:ext cx="1801301" cy="1185385"/>
            <a:chOff x="6186252" y="800082"/>
            <a:chExt cx="1801301" cy="1185385"/>
          </a:xfrm>
        </p:grpSpPr>
        <p:sp>
          <p:nvSpPr>
            <p:cNvPr id="9" name="Oval Callout 8"/>
            <p:cNvSpPr/>
            <p:nvPr/>
          </p:nvSpPr>
          <p:spPr>
            <a:xfrm>
              <a:off x="6186252" y="800082"/>
              <a:ext cx="1801301" cy="1185385"/>
            </a:xfrm>
            <a:prstGeom prst="wedgeEllipseCallout">
              <a:avLst>
                <a:gd name="adj1" fmla="val -65624"/>
                <a:gd name="adj2" fmla="val 53425"/>
              </a:avLst>
            </a:prstGeom>
            <a:gradFill>
              <a:gsLst>
                <a:gs pos="0">
                  <a:schemeClr val="bg1">
                    <a:lumMod val="85000"/>
                  </a:schemeClr>
                </a:gs>
                <a:gs pos="100000">
                  <a:schemeClr val="bg1"/>
                </a:gs>
              </a:gsLst>
              <a:lin ang="16200000" scaled="1"/>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TextBox 9"/>
            <p:cNvSpPr txBox="1"/>
            <p:nvPr/>
          </p:nvSpPr>
          <p:spPr>
            <a:xfrm>
              <a:off x="6347313" y="1192719"/>
              <a:ext cx="1586753" cy="400110"/>
            </a:xfrm>
            <a:prstGeom prst="rect">
              <a:avLst/>
            </a:prstGeom>
            <a:noFill/>
          </p:spPr>
          <p:txBody>
            <a:bodyPr wrap="square" rtlCol="0">
              <a:spAutoFit/>
            </a:bodyPr>
            <a:lstStyle/>
            <a:p>
              <a:r>
                <a:rPr lang="en-US" sz="2000" b="1" dirty="0" smtClean="0">
                  <a:latin typeface="Helvetica" charset="0"/>
                  <a:ea typeface="Helvetica" charset="0"/>
                  <a:cs typeface="Helvetica" charset="0"/>
                </a:rPr>
                <a:t>“Negative”</a:t>
              </a:r>
              <a:endParaRPr lang="en-US" sz="2000" b="1" dirty="0">
                <a:latin typeface="Helvetica" charset="0"/>
                <a:ea typeface="Helvetica" charset="0"/>
                <a:cs typeface="Helvetica" charset="0"/>
              </a:endParaRPr>
            </a:p>
          </p:txBody>
        </p:sp>
      </p:grpSp>
      <p:sp>
        <p:nvSpPr>
          <p:cNvPr id="11" name="Left-Right Arrow 10"/>
          <p:cNvSpPr/>
          <p:nvPr/>
        </p:nvSpPr>
        <p:spPr>
          <a:xfrm>
            <a:off x="3844369" y="2597327"/>
            <a:ext cx="1023562" cy="603073"/>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4000" b="1" dirty="0">
                <a:solidFill>
                  <a:srgbClr val="FFC000"/>
                </a:solidFill>
                <a:latin typeface="+mn-lt"/>
                <a:cs typeface="Helvetica"/>
              </a:rPr>
              <a:t>Can HIV break through </a:t>
            </a:r>
            <a:r>
              <a:rPr lang="en-US" sz="4000" b="1" dirty="0" err="1">
                <a:solidFill>
                  <a:srgbClr val="FFC000"/>
                </a:solidFill>
                <a:latin typeface="+mn-lt"/>
                <a:cs typeface="Helvetica"/>
              </a:rPr>
              <a:t>PrEP</a:t>
            </a:r>
            <a:r>
              <a:rPr lang="en-US" sz="4000" b="1" dirty="0">
                <a:solidFill>
                  <a:srgbClr val="FFC000"/>
                </a:solidFill>
                <a:latin typeface="+mn-lt"/>
                <a:cs typeface="Helvetica"/>
              </a:rPr>
              <a:t>?</a:t>
            </a:r>
            <a:r>
              <a:rPr lang="en-US" b="1" dirty="0">
                <a:solidFill>
                  <a:prstClr val="black"/>
                </a:solidFill>
                <a:latin typeface="Helvetica"/>
                <a:cs typeface="Helvetica"/>
              </a:rPr>
              <a:t/>
            </a:r>
            <a:br>
              <a:rPr lang="en-US" b="1" dirty="0">
                <a:solidFill>
                  <a:prstClr val="black"/>
                </a:solidFill>
                <a:latin typeface="Helvetica"/>
                <a:cs typeface="Helvetica"/>
              </a:rPr>
            </a:br>
            <a:endParaRPr lang="en-US" dirty="0"/>
          </a:p>
        </p:txBody>
      </p:sp>
    </p:spTree>
    <p:extLst>
      <p:ext uri="{BB962C8B-B14F-4D97-AF65-F5344CB8AC3E}">
        <p14:creationId xmlns:p14="http://schemas.microsoft.com/office/powerpoint/2010/main" val="787449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5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50"/>
                                        <p:tgtEl>
                                          <p:spTgt spid="13"/>
                                        </p:tgtEl>
                                      </p:cBhvr>
                                    </p:animEffect>
                                    <p:set>
                                      <p:cBhvr>
                                        <p:cTn id="17" dur="1" fill="hold">
                                          <p:stCondLst>
                                            <p:cond delay="249"/>
                                          </p:stCondLst>
                                        </p:cTn>
                                        <p:tgtEl>
                                          <p:spTgt spid="13"/>
                                        </p:tgtEl>
                                        <p:attrNameLst>
                                          <p:attrName>style.visibility</p:attrName>
                                        </p:attrNameLst>
                                      </p:cBhvr>
                                      <p:to>
                                        <p:strVal val="hidden"/>
                                      </p:to>
                                    </p:set>
                                  </p:childTnLst>
                                </p:cTn>
                              </p:par>
                            </p:childTnLst>
                          </p:cTn>
                        </p:par>
                        <p:par>
                          <p:cTn id="18" fill="hold">
                            <p:stCondLst>
                              <p:cond delay="25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50"/>
                                        <p:tgtEl>
                                          <p:spTgt spid="11"/>
                                        </p:tgtEl>
                                      </p:cBhvr>
                                    </p:animEffect>
                                    <p:set>
                                      <p:cBhvr>
                                        <p:cTn id="26" dur="1" fill="hold">
                                          <p:stCondLst>
                                            <p:cond delay="249"/>
                                          </p:stCondLst>
                                        </p:cTn>
                                        <p:tgtEl>
                                          <p:spTgt spid="11"/>
                                        </p:tgtEl>
                                        <p:attrNameLst>
                                          <p:attrName>style.visibility</p:attrName>
                                        </p:attrNameLst>
                                      </p:cBhvr>
                                      <p:to>
                                        <p:strVal val="hidden"/>
                                      </p:to>
                                    </p:set>
                                  </p:childTnLst>
                                </p:cTn>
                              </p:par>
                            </p:childTnLst>
                          </p:cTn>
                        </p:par>
                        <p:par>
                          <p:cTn id="27" fill="hold">
                            <p:stCondLst>
                              <p:cond delay="250"/>
                            </p:stCondLst>
                            <p:childTnLst>
                              <p:par>
                                <p:cTn id="28" presetID="10" presetClass="entr" presetSubtype="0" fill="hold" nodeType="afterEffect">
                                  <p:stCondLst>
                                    <p:cond delay="0"/>
                                  </p:stCondLst>
                                  <p:childTnLst>
                                    <p:set>
                                      <p:cBhvr>
                                        <p:cTn id="29" dur="1" fill="hold">
                                          <p:stCondLst>
                                            <p:cond delay="0"/>
                                          </p:stCondLst>
                                        </p:cTn>
                                        <p:tgtEl>
                                          <p:spTgt spid="51">
                                            <p:txEl>
                                              <p:pRg st="2" end="2"/>
                                            </p:txEl>
                                          </p:spTgt>
                                        </p:tgtEl>
                                        <p:attrNameLst>
                                          <p:attrName>style.visibility</p:attrName>
                                        </p:attrNameLst>
                                      </p:cBhvr>
                                      <p:to>
                                        <p:strVal val="visible"/>
                                      </p:to>
                                    </p:set>
                                    <p:animEffect transition="in" filter="fade">
                                      <p:cBhvr>
                                        <p:cTn id="30" dur="250"/>
                                        <p:tgtEl>
                                          <p:spTgt spid="51">
                                            <p:txEl>
                                              <p:pRg st="2" end="2"/>
                                            </p:txEl>
                                          </p:spTgt>
                                        </p:tgtEl>
                                      </p:cBhvr>
                                    </p:animEffect>
                                  </p:childTnLst>
                                </p:cTn>
                              </p:par>
                            </p:childTnLst>
                          </p:cTn>
                        </p:par>
                        <p:par>
                          <p:cTn id="31" fill="hold">
                            <p:stCondLst>
                              <p:cond delay="500"/>
                            </p:stCondLst>
                            <p:childTnLst>
                              <p:par>
                                <p:cTn id="32" presetID="10" presetClass="exit" presetSubtype="0" fill="hold" nodeType="afterEffect">
                                  <p:stCondLst>
                                    <p:cond delay="500"/>
                                  </p:stCondLst>
                                  <p:childTnLst>
                                    <p:animEffect transition="out" filter="fade">
                                      <p:cBhvr>
                                        <p:cTn id="33" dur="500"/>
                                        <p:tgtEl>
                                          <p:spTgt spid="36"/>
                                        </p:tgtEl>
                                      </p:cBhvr>
                                    </p:animEffect>
                                    <p:set>
                                      <p:cBhvr>
                                        <p:cTn id="34"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a:xfrm>
            <a:off x="381000" y="228600"/>
            <a:ext cx="8305800" cy="1143000"/>
          </a:xfrm>
        </p:spPr>
        <p:txBody>
          <a:bodyPr>
            <a:normAutofit fontScale="90000"/>
          </a:bodyPr>
          <a:lstStyle/>
          <a:p>
            <a:pPr eaLnBrk="1" hangingPunct="1"/>
            <a:r>
              <a:rPr lang="en-US" dirty="0">
                <a:solidFill>
                  <a:srgbClr val="FFC000"/>
                </a:solidFill>
              </a:rPr>
              <a:t>National HIV/AIDS Strategy </a:t>
            </a:r>
            <a:r>
              <a:rPr lang="en-US" dirty="0" smtClean="0">
                <a:solidFill>
                  <a:srgbClr val="FFC000"/>
                </a:solidFill>
              </a:rPr>
              <a:t>(NHAS)</a:t>
            </a:r>
            <a:r>
              <a:rPr lang="en-US" sz="3600" dirty="0" smtClean="0">
                <a:solidFill>
                  <a:srgbClr val="FFC000"/>
                </a:solidFill>
              </a:rPr>
              <a:t> </a:t>
            </a:r>
            <a:r>
              <a:rPr lang="en-US" sz="3600" dirty="0" smtClean="0">
                <a:solidFill>
                  <a:srgbClr val="FFC000"/>
                </a:solidFill>
              </a:rPr>
              <a:t>(released 7/13/10)</a:t>
            </a:r>
          </a:p>
        </p:txBody>
      </p:sp>
      <p:sp>
        <p:nvSpPr>
          <p:cNvPr id="843779" name="Rectangle 3"/>
          <p:cNvSpPr>
            <a:spLocks noGrp="1" noChangeArrowheads="1"/>
          </p:cNvSpPr>
          <p:nvPr>
            <p:ph type="body" idx="1"/>
          </p:nvPr>
        </p:nvSpPr>
        <p:spPr>
          <a:xfrm>
            <a:off x="152400" y="1447801"/>
            <a:ext cx="8839200" cy="4683130"/>
          </a:xfrm>
        </p:spPr>
        <p:txBody>
          <a:bodyPr/>
          <a:lstStyle/>
          <a:p>
            <a:pPr eaLnBrk="1" hangingPunct="1">
              <a:lnSpc>
                <a:spcPct val="90000"/>
              </a:lnSpc>
              <a:buClr>
                <a:schemeClr val="bg1"/>
              </a:buClr>
              <a:buFont typeface="Arial" panose="020B0604020202020204" pitchFamily="34" charset="0"/>
              <a:buChar char="•"/>
            </a:pPr>
            <a:r>
              <a:rPr lang="en-US" sz="2800" dirty="0" smtClean="0"/>
              <a:t>Three major goals</a:t>
            </a:r>
          </a:p>
          <a:p>
            <a:pPr marL="943296" lvl="1" indent="-509379" eaLnBrk="1" hangingPunct="1">
              <a:buClr>
                <a:srgbClr val="FFC000"/>
              </a:buClr>
              <a:buFont typeface="Arial" panose="020B0604020202020204" pitchFamily="34" charset="0"/>
              <a:buChar char="•"/>
            </a:pPr>
            <a:r>
              <a:rPr lang="en-US" sz="2600" dirty="0" smtClean="0">
                <a:solidFill>
                  <a:srgbClr val="FFC000"/>
                </a:solidFill>
              </a:rPr>
              <a:t>Reduce number of people who become infected w/HIV.</a:t>
            </a:r>
          </a:p>
          <a:p>
            <a:pPr marL="943296" lvl="1" indent="-509379" eaLnBrk="1" hangingPunct="1">
              <a:buClr>
                <a:srgbClr val="FFC000"/>
              </a:buClr>
              <a:buFont typeface="Arial" panose="020B0604020202020204" pitchFamily="34" charset="0"/>
              <a:buChar char="•"/>
            </a:pPr>
            <a:r>
              <a:rPr lang="en-US" sz="2600" dirty="0" smtClean="0">
                <a:solidFill>
                  <a:srgbClr val="FFC000"/>
                </a:solidFill>
              </a:rPr>
              <a:t>Increase access to care and optimize health outcomes for people living with HIV.</a:t>
            </a:r>
          </a:p>
          <a:p>
            <a:pPr marL="943296" lvl="1" indent="-509379" eaLnBrk="1" hangingPunct="1">
              <a:buClr>
                <a:srgbClr val="FFC000"/>
              </a:buClr>
              <a:buFont typeface="Arial" panose="020B0604020202020204" pitchFamily="34" charset="0"/>
              <a:buChar char="•"/>
            </a:pPr>
            <a:r>
              <a:rPr lang="en-US" sz="2600" dirty="0" smtClean="0">
                <a:solidFill>
                  <a:srgbClr val="FFC000"/>
                </a:solidFill>
              </a:rPr>
              <a:t>Reduce HIV-related health disparities.  </a:t>
            </a:r>
          </a:p>
          <a:p>
            <a:pPr eaLnBrk="1" hangingPunct="1">
              <a:lnSpc>
                <a:spcPct val="90000"/>
              </a:lnSpc>
              <a:buClr>
                <a:srgbClr val="FFC000"/>
              </a:buClr>
              <a:buFont typeface="Arial" panose="020B0604020202020204" pitchFamily="34" charset="0"/>
              <a:buChar char="•"/>
            </a:pPr>
            <a:endParaRPr lang="en-US" sz="1000" dirty="0" smtClean="0">
              <a:solidFill>
                <a:srgbClr val="FFC000"/>
              </a:solidFill>
            </a:endParaRPr>
          </a:p>
          <a:p>
            <a:pPr eaLnBrk="1" hangingPunct="1">
              <a:lnSpc>
                <a:spcPct val="90000"/>
              </a:lnSpc>
              <a:buClr>
                <a:schemeClr val="bg1"/>
              </a:buClr>
              <a:buFont typeface="Arial" panose="020B0604020202020204" pitchFamily="34" charset="0"/>
              <a:buChar char="•"/>
            </a:pPr>
            <a:r>
              <a:rPr lang="en-US" sz="2800" dirty="0" smtClean="0"/>
              <a:t>Serves </a:t>
            </a:r>
            <a:r>
              <a:rPr lang="en-US" sz="2800" dirty="0" smtClean="0"/>
              <a:t>as a roadmap for policymakers, partners in prevention, &amp; the public on steps the US must take to lower HIV incidence, get people living with HIV into care, and reduce HIV-related health disparities.</a:t>
            </a:r>
          </a:p>
          <a:p>
            <a:pPr eaLnBrk="1" hangingPunct="1">
              <a:lnSpc>
                <a:spcPct val="90000"/>
              </a:lnSpc>
              <a:buClr>
                <a:schemeClr val="accent2"/>
              </a:buClr>
              <a:buFontTx/>
              <a:buNone/>
            </a:pPr>
            <a:endParaRPr lang="en-US" dirty="0" smtClean="0">
              <a:solidFill>
                <a:schemeClr val="bg1"/>
              </a:solidFill>
            </a:endParaRPr>
          </a:p>
        </p:txBody>
      </p:sp>
    </p:spTree>
    <p:extLst>
      <p:ext uri="{BB962C8B-B14F-4D97-AF65-F5344CB8AC3E}">
        <p14:creationId xmlns:p14="http://schemas.microsoft.com/office/powerpoint/2010/main" val="727547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853801" y="1546030"/>
            <a:ext cx="958371" cy="2143898"/>
            <a:chOff x="5101053" y="1546030"/>
            <a:chExt cx="958371" cy="2143898"/>
          </a:xfrm>
        </p:grpSpPr>
        <p:grpSp>
          <p:nvGrpSpPr>
            <p:cNvPr id="31" name="Group 30"/>
            <p:cNvGrpSpPr/>
            <p:nvPr/>
          </p:nvGrpSpPr>
          <p:grpSpPr>
            <a:xfrm>
              <a:off x="5101053" y="1546030"/>
              <a:ext cx="755737" cy="2143898"/>
              <a:chOff x="633367" y="1366675"/>
              <a:chExt cx="287664" cy="816054"/>
            </a:xfrm>
          </p:grpSpPr>
          <p:sp>
            <p:nvSpPr>
              <p:cNvPr id="53" name="Oval 52"/>
              <p:cNvSpPr/>
              <p:nvPr/>
            </p:nvSpPr>
            <p:spPr>
              <a:xfrm>
                <a:off x="646488" y="1366675"/>
                <a:ext cx="261421" cy="26142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endParaRPr lang="en-US">
                  <a:solidFill>
                    <a:prstClr val="black"/>
                  </a:solidFill>
                </a:endParaRPr>
              </a:p>
            </p:txBody>
          </p:sp>
          <p:sp>
            <p:nvSpPr>
              <p:cNvPr id="54" name="Snip Same Side Corner Rectangle 53"/>
              <p:cNvSpPr/>
              <p:nvPr/>
            </p:nvSpPr>
            <p:spPr>
              <a:xfrm>
                <a:off x="633367" y="1636170"/>
                <a:ext cx="287664" cy="546559"/>
              </a:xfrm>
              <a:prstGeom prst="snip2Same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endParaRPr lang="en-US">
                  <a:solidFill>
                    <a:prstClr val="black"/>
                  </a:solidFill>
                </a:endParaRPr>
              </a:p>
            </p:txBody>
          </p:sp>
        </p:grpSp>
        <p:grpSp>
          <p:nvGrpSpPr>
            <p:cNvPr id="32" name="Group 31"/>
            <p:cNvGrpSpPr/>
            <p:nvPr/>
          </p:nvGrpSpPr>
          <p:grpSpPr>
            <a:xfrm>
              <a:off x="5194474" y="2420163"/>
              <a:ext cx="497440" cy="974027"/>
              <a:chOff x="2662567" y="2104141"/>
              <a:chExt cx="497440" cy="974027"/>
            </a:xfrm>
          </p:grpSpPr>
          <p:sp>
            <p:nvSpPr>
              <p:cNvPr id="45" name="Oval 44"/>
              <p:cNvSpPr/>
              <p:nvPr/>
            </p:nvSpPr>
            <p:spPr>
              <a:xfrm>
                <a:off x="2910367" y="2104141"/>
                <a:ext cx="249640" cy="249640"/>
              </a:xfrm>
              <a:prstGeom prst="ellipse">
                <a:avLst/>
              </a:prstGeom>
              <a:solidFill>
                <a:srgbClr val="66CC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2662567" y="2828528"/>
                <a:ext cx="249640" cy="249640"/>
              </a:xfrm>
              <a:prstGeom prst="ellipse">
                <a:avLst/>
              </a:prstGeom>
              <a:solidFill>
                <a:srgbClr val="66CC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662567" y="2364388"/>
                <a:ext cx="249640" cy="249640"/>
              </a:xfrm>
              <a:prstGeom prst="ellipse">
                <a:avLst/>
              </a:prstGeom>
              <a:solidFill>
                <a:srgbClr val="66CC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Rounded Rectangle 43"/>
            <p:cNvSpPr/>
            <p:nvPr/>
          </p:nvSpPr>
          <p:spPr>
            <a:xfrm rot="1800000">
              <a:off x="5654568" y="2502327"/>
              <a:ext cx="404856" cy="720977"/>
            </a:xfrm>
            <a:prstGeom prst="roundRect">
              <a:avLst>
                <a:gd name="adj" fmla="val 46356"/>
              </a:avLst>
            </a:prstGeom>
            <a:gradFill>
              <a:gsLst>
                <a:gs pos="0">
                  <a:srgbClr val="66CCFF"/>
                </a:gs>
                <a:gs pos="100000">
                  <a:srgbClr val="ABCDDF"/>
                </a:gs>
              </a:gsLst>
            </a:gradFill>
            <a:scene3d>
              <a:camera prst="orthographicFront">
                <a:rot lat="0" lon="0" rev="0"/>
              </a:camera>
              <a:lightRig rig="threePt" dir="t">
                <a:rot lat="0" lon="0" rev="1200000"/>
              </a:lightRig>
            </a:scene3d>
            <a:sp3d>
              <a:bevelT w="184150" h="63500"/>
              <a:bevelB w="88900" h="190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51" name="TextBox 50"/>
          <p:cNvSpPr txBox="1"/>
          <p:nvPr/>
        </p:nvSpPr>
        <p:spPr>
          <a:xfrm>
            <a:off x="379215" y="1527858"/>
            <a:ext cx="2401092" cy="2708434"/>
          </a:xfrm>
          <a:prstGeom prst="rect">
            <a:avLst/>
          </a:prstGeom>
          <a:noFill/>
        </p:spPr>
        <p:txBody>
          <a:bodyPr wrap="square" rtlCol="0">
            <a:spAutoFit/>
          </a:bodyPr>
          <a:lstStyle/>
          <a:p>
            <a:r>
              <a:rPr lang="en-US" sz="2000" b="1" dirty="0" smtClean="0">
                <a:solidFill>
                  <a:srgbClr val="FFC000"/>
                </a:solidFill>
                <a:latin typeface="+mn-lt"/>
                <a:ea typeface="Helvetica" charset="0"/>
                <a:cs typeface="Helvetica" charset="0"/>
              </a:rPr>
              <a:t>Patient</a:t>
            </a:r>
            <a:r>
              <a:rPr lang="en-US" b="1" dirty="0" smtClean="0">
                <a:latin typeface="Helvetica" charset="0"/>
                <a:ea typeface="Helvetica" charset="0"/>
                <a:cs typeface="Helvetica" charset="0"/>
              </a:rPr>
              <a:t/>
            </a:r>
            <a:br>
              <a:rPr lang="en-US" b="1" dirty="0" smtClean="0">
                <a:latin typeface="Helvetica" charset="0"/>
                <a:ea typeface="Helvetica" charset="0"/>
                <a:cs typeface="Helvetica" charset="0"/>
              </a:rPr>
            </a:br>
            <a:endParaRPr lang="en-US" sz="600" b="1" dirty="0" smtClean="0">
              <a:latin typeface="Helvetica" charset="0"/>
              <a:ea typeface="Helvetica" charset="0"/>
              <a:cs typeface="Helvetica" charset="0"/>
            </a:endParaRPr>
          </a:p>
          <a:p>
            <a:pPr marL="285750" indent="-285750">
              <a:buFont typeface="Arial" charset="0"/>
              <a:buChar char="•"/>
            </a:pPr>
            <a:r>
              <a:rPr lang="en-US" dirty="0" smtClean="0">
                <a:solidFill>
                  <a:schemeClr val="bg1"/>
                </a:solidFill>
                <a:latin typeface="+mn-lt"/>
                <a:ea typeface="Helvetica" charset="0"/>
                <a:cs typeface="Helvetica" charset="0"/>
              </a:rPr>
              <a:t>p24 antigen positive on routine quarterly testing</a:t>
            </a:r>
            <a:br>
              <a:rPr lang="en-US" dirty="0" smtClean="0">
                <a:solidFill>
                  <a:schemeClr val="bg1"/>
                </a:solidFill>
                <a:latin typeface="+mn-lt"/>
                <a:ea typeface="Helvetica" charset="0"/>
                <a:cs typeface="Helvetica" charset="0"/>
              </a:rPr>
            </a:br>
            <a:endParaRPr lang="en-US" dirty="0" smtClean="0">
              <a:solidFill>
                <a:schemeClr val="bg1"/>
              </a:solidFill>
              <a:latin typeface="+mn-lt"/>
              <a:ea typeface="Helvetica" charset="0"/>
              <a:cs typeface="Helvetica" charset="0"/>
            </a:endParaRPr>
          </a:p>
          <a:p>
            <a:pPr marL="285750" indent="-285750">
              <a:buFont typeface="Arial" charset="0"/>
              <a:buChar char="•"/>
            </a:pPr>
            <a:r>
              <a:rPr lang="en-US" dirty="0" smtClean="0">
                <a:solidFill>
                  <a:schemeClr val="bg1"/>
                </a:solidFill>
                <a:latin typeface="+mn-lt"/>
                <a:ea typeface="Helvetica" charset="0"/>
                <a:cs typeface="Helvetica" charset="0"/>
              </a:rPr>
              <a:t>No reported symptoms suggestive of acute HIV infection</a:t>
            </a:r>
          </a:p>
        </p:txBody>
      </p:sp>
      <p:sp>
        <p:nvSpPr>
          <p:cNvPr id="29" name="TextBox 28"/>
          <p:cNvSpPr txBox="1"/>
          <p:nvPr/>
        </p:nvSpPr>
        <p:spPr>
          <a:xfrm>
            <a:off x="3410858" y="6173654"/>
            <a:ext cx="5550789" cy="523220"/>
          </a:xfrm>
          <a:prstGeom prst="rect">
            <a:avLst/>
          </a:prstGeom>
          <a:noFill/>
        </p:spPr>
        <p:txBody>
          <a:bodyPr wrap="square" rtlCol="0">
            <a:spAutoFit/>
          </a:bodyPr>
          <a:lstStyle/>
          <a:p>
            <a:pPr algn="r" defTabSz="914400"/>
            <a:r>
              <a:rPr lang="en-US" sz="1400" dirty="0" smtClean="0">
                <a:solidFill>
                  <a:prstClr val="white">
                    <a:lumMod val="50000"/>
                  </a:prstClr>
                </a:solidFill>
                <a:latin typeface="Helvetica"/>
                <a:cs typeface="Helvetica"/>
              </a:rPr>
              <a:t>Knox DC, et al. CROI 2016. Abstract 169aLB</a:t>
            </a:r>
          </a:p>
          <a:p>
            <a:pPr algn="r" defTabSz="914400"/>
            <a:r>
              <a:rPr lang="en-US" sz="1400" dirty="0">
                <a:solidFill>
                  <a:prstClr val="white">
                    <a:lumMod val="50000"/>
                  </a:prstClr>
                </a:solidFill>
                <a:latin typeface="Helvetica"/>
                <a:cs typeface="Helvetica"/>
              </a:rPr>
              <a:t>https://</a:t>
            </a:r>
            <a:r>
              <a:rPr lang="en-US" sz="1400" dirty="0" err="1">
                <a:solidFill>
                  <a:prstClr val="white">
                    <a:lumMod val="50000"/>
                  </a:prstClr>
                </a:solidFill>
                <a:latin typeface="Helvetica"/>
                <a:cs typeface="Helvetica"/>
              </a:rPr>
              <a:t>www.poz.com</a:t>
            </a:r>
            <a:r>
              <a:rPr lang="en-US" sz="1400" dirty="0">
                <a:solidFill>
                  <a:prstClr val="white">
                    <a:lumMod val="50000"/>
                  </a:prstClr>
                </a:solidFill>
                <a:latin typeface="Helvetica"/>
                <a:cs typeface="Helvetica"/>
              </a:rPr>
              <a:t>/article/meet-man-got-</a:t>
            </a:r>
            <a:r>
              <a:rPr lang="en-US" sz="1400" dirty="0" err="1">
                <a:solidFill>
                  <a:prstClr val="white">
                    <a:lumMod val="50000"/>
                  </a:prstClr>
                </a:solidFill>
                <a:latin typeface="Helvetica"/>
                <a:cs typeface="Helvetica"/>
              </a:rPr>
              <a:t>hiv</a:t>
            </a:r>
            <a:r>
              <a:rPr lang="en-US" sz="1400" dirty="0">
                <a:solidFill>
                  <a:prstClr val="white">
                    <a:lumMod val="50000"/>
                  </a:prstClr>
                </a:solidFill>
                <a:latin typeface="Helvetica"/>
                <a:cs typeface="Helvetica"/>
              </a:rPr>
              <a:t>-daily-prep</a:t>
            </a:r>
          </a:p>
        </p:txBody>
      </p:sp>
      <p:graphicFrame>
        <p:nvGraphicFramePr>
          <p:cNvPr id="16" name="Table 15"/>
          <p:cNvGraphicFramePr>
            <a:graphicFrameLocks noGrp="1"/>
          </p:cNvGraphicFramePr>
          <p:nvPr>
            <p:extLst>
              <p:ext uri="{D42A27DB-BD31-4B8C-83A1-F6EECF244321}">
                <p14:modId xmlns:p14="http://schemas.microsoft.com/office/powerpoint/2010/main" val="953365879"/>
              </p:ext>
            </p:extLst>
          </p:nvPr>
        </p:nvGraphicFramePr>
        <p:xfrm>
          <a:off x="788606" y="4648200"/>
          <a:ext cx="2945194" cy="1974648"/>
        </p:xfrm>
        <a:graphic>
          <a:graphicData uri="http://schemas.openxmlformats.org/drawingml/2006/table">
            <a:tbl>
              <a:tblPr firstRow="1" bandRow="1">
                <a:tableStyleId>{72833802-FEF1-4C79-8D5D-14CF1EAF98D9}</a:tableStyleId>
              </a:tblPr>
              <a:tblGrid>
                <a:gridCol w="883131">
                  <a:extLst>
                    <a:ext uri="{9D8B030D-6E8A-4147-A177-3AD203B41FA5}">
                      <a16:colId xmlns:a16="http://schemas.microsoft.com/office/drawing/2014/main" val="20000"/>
                    </a:ext>
                  </a:extLst>
                </a:gridCol>
                <a:gridCol w="2062063">
                  <a:extLst>
                    <a:ext uri="{9D8B030D-6E8A-4147-A177-3AD203B41FA5}">
                      <a16:colId xmlns:a16="http://schemas.microsoft.com/office/drawing/2014/main" val="20001"/>
                    </a:ext>
                  </a:extLst>
                </a:gridCol>
              </a:tblGrid>
              <a:tr h="328728">
                <a:tc>
                  <a:txBody>
                    <a:bodyPr/>
                    <a:lstStyle/>
                    <a:p>
                      <a:r>
                        <a:rPr lang="en-US" sz="1400" dirty="0" smtClean="0">
                          <a:latin typeface="Helvetica" charset="0"/>
                          <a:ea typeface="Helvetica" charset="0"/>
                          <a:cs typeface="Helvetica" charset="0"/>
                        </a:rPr>
                        <a:t>Class</a:t>
                      </a:r>
                      <a:endParaRPr lang="en-US" sz="1400" dirty="0">
                        <a:latin typeface="Helvetica" charset="0"/>
                        <a:ea typeface="Helvetica" charset="0"/>
                        <a:cs typeface="Helvetica" charset="0"/>
                      </a:endParaRPr>
                    </a:p>
                  </a:txBody>
                  <a:tcPr>
                    <a:solidFill>
                      <a:srgbClr val="FF0000"/>
                    </a:solidFill>
                  </a:tcPr>
                </a:tc>
                <a:tc>
                  <a:txBody>
                    <a:bodyPr/>
                    <a:lstStyle/>
                    <a:p>
                      <a:r>
                        <a:rPr lang="en-US" sz="1400" dirty="0" smtClean="0">
                          <a:latin typeface="Helvetica" charset="0"/>
                          <a:ea typeface="Helvetica" charset="0"/>
                          <a:cs typeface="Helvetica" charset="0"/>
                        </a:rPr>
                        <a:t>Mutation(s)</a:t>
                      </a:r>
                      <a:endParaRPr lang="en-US" sz="1400" dirty="0">
                        <a:latin typeface="Helvetica" charset="0"/>
                        <a:ea typeface="Helvetica" charset="0"/>
                        <a:cs typeface="Helvetica" charset="0"/>
                      </a:endParaRPr>
                    </a:p>
                  </a:txBody>
                  <a:tcPr>
                    <a:solidFill>
                      <a:srgbClr val="FF0000"/>
                    </a:solidFill>
                  </a:tcPr>
                </a:tc>
                <a:extLst>
                  <a:ext uri="{0D108BD9-81ED-4DB2-BD59-A6C34878D82A}">
                    <a16:rowId xmlns:a16="http://schemas.microsoft.com/office/drawing/2014/main" val="10000"/>
                  </a:ext>
                </a:extLst>
              </a:tr>
              <a:tr h="810563">
                <a:tc>
                  <a:txBody>
                    <a:bodyPr/>
                    <a:lstStyle/>
                    <a:p>
                      <a:r>
                        <a:rPr lang="en-US" sz="1800" dirty="0" smtClean="0">
                          <a:solidFill>
                            <a:schemeClr val="bg1"/>
                          </a:solidFill>
                          <a:latin typeface="+mn-lt"/>
                          <a:ea typeface="Helvetica" charset="0"/>
                          <a:cs typeface="Helvetica" charset="0"/>
                        </a:rPr>
                        <a:t>NRTI</a:t>
                      </a:r>
                      <a:endParaRPr lang="en-US" sz="1800" dirty="0">
                        <a:solidFill>
                          <a:schemeClr val="bg1"/>
                        </a:solidFill>
                        <a:latin typeface="+mn-lt"/>
                        <a:ea typeface="Helvetica" charset="0"/>
                        <a:cs typeface="Helvetica" charset="0"/>
                      </a:endParaRPr>
                    </a:p>
                  </a:txBody>
                  <a:tcPr/>
                </a:tc>
                <a:tc>
                  <a:txBody>
                    <a:bodyPr/>
                    <a:lstStyle/>
                    <a:p>
                      <a:r>
                        <a:rPr lang="en-US" sz="1800" dirty="0" smtClean="0">
                          <a:solidFill>
                            <a:schemeClr val="bg1"/>
                          </a:solidFill>
                          <a:latin typeface="+mn-lt"/>
                          <a:ea typeface="Helvetica" charset="0"/>
                          <a:cs typeface="Helvetica" charset="0"/>
                        </a:rPr>
                        <a:t>M41L, D67G, 69ins, K70R, </a:t>
                      </a:r>
                      <a:r>
                        <a:rPr lang="en-US" sz="1800" b="1" dirty="0" smtClean="0">
                          <a:solidFill>
                            <a:schemeClr val="bg1"/>
                          </a:solidFill>
                          <a:latin typeface="+mn-lt"/>
                          <a:ea typeface="Helvetica" charset="0"/>
                          <a:cs typeface="Helvetica" charset="0"/>
                        </a:rPr>
                        <a:t>M184V</a:t>
                      </a:r>
                      <a:r>
                        <a:rPr lang="en-US" sz="1800" dirty="0" smtClean="0">
                          <a:solidFill>
                            <a:schemeClr val="bg1"/>
                          </a:solidFill>
                          <a:latin typeface="+mn-lt"/>
                          <a:ea typeface="Helvetica" charset="0"/>
                          <a:cs typeface="Helvetica" charset="0"/>
                        </a:rPr>
                        <a:t>, T215E</a:t>
                      </a:r>
                      <a:endParaRPr lang="en-US" sz="1800" dirty="0">
                        <a:solidFill>
                          <a:schemeClr val="bg1"/>
                        </a:solidFill>
                        <a:latin typeface="+mn-lt"/>
                        <a:ea typeface="Helvetica" charset="0"/>
                        <a:cs typeface="Helvetica" charset="0"/>
                      </a:endParaRPr>
                    </a:p>
                  </a:txBody>
                  <a:tcPr/>
                </a:tc>
                <a:extLst>
                  <a:ext uri="{0D108BD9-81ED-4DB2-BD59-A6C34878D82A}">
                    <a16:rowId xmlns:a16="http://schemas.microsoft.com/office/drawing/2014/main" val="10001"/>
                  </a:ext>
                </a:extLst>
              </a:tr>
              <a:tr h="328728">
                <a:tc>
                  <a:txBody>
                    <a:bodyPr/>
                    <a:lstStyle/>
                    <a:p>
                      <a:r>
                        <a:rPr lang="en-US" sz="1800" dirty="0" smtClean="0">
                          <a:solidFill>
                            <a:schemeClr val="bg1"/>
                          </a:solidFill>
                          <a:latin typeface="+mn-lt"/>
                          <a:ea typeface="Helvetica" charset="0"/>
                          <a:cs typeface="Helvetica" charset="0"/>
                        </a:rPr>
                        <a:t>NNRTI</a:t>
                      </a:r>
                      <a:endParaRPr lang="en-US" sz="1800" dirty="0">
                        <a:solidFill>
                          <a:schemeClr val="bg1"/>
                        </a:solidFill>
                        <a:latin typeface="+mn-lt"/>
                        <a:ea typeface="Helvetica" charset="0"/>
                        <a:cs typeface="Helvetica" charset="0"/>
                      </a:endParaRPr>
                    </a:p>
                  </a:txBody>
                  <a:tcPr/>
                </a:tc>
                <a:tc>
                  <a:txBody>
                    <a:bodyPr/>
                    <a:lstStyle/>
                    <a:p>
                      <a:r>
                        <a:rPr lang="en-US" sz="1800" dirty="0" smtClean="0">
                          <a:solidFill>
                            <a:schemeClr val="bg1"/>
                          </a:solidFill>
                          <a:latin typeface="+mn-lt"/>
                          <a:ea typeface="Helvetica" charset="0"/>
                          <a:cs typeface="Helvetica" charset="0"/>
                        </a:rPr>
                        <a:t>Y181C</a:t>
                      </a:r>
                      <a:endParaRPr lang="en-US" sz="1800" dirty="0">
                        <a:solidFill>
                          <a:schemeClr val="bg1"/>
                        </a:solidFill>
                        <a:latin typeface="+mn-lt"/>
                        <a:ea typeface="Helvetica" charset="0"/>
                        <a:cs typeface="Helvetica" charset="0"/>
                      </a:endParaRPr>
                    </a:p>
                  </a:txBody>
                  <a:tcPr/>
                </a:tc>
                <a:extLst>
                  <a:ext uri="{0D108BD9-81ED-4DB2-BD59-A6C34878D82A}">
                    <a16:rowId xmlns:a16="http://schemas.microsoft.com/office/drawing/2014/main" val="10002"/>
                  </a:ext>
                </a:extLst>
              </a:tr>
              <a:tr h="328728">
                <a:tc>
                  <a:txBody>
                    <a:bodyPr/>
                    <a:lstStyle/>
                    <a:p>
                      <a:r>
                        <a:rPr lang="en-US" sz="1800" dirty="0" err="1" smtClean="0">
                          <a:solidFill>
                            <a:schemeClr val="bg1"/>
                          </a:solidFill>
                          <a:latin typeface="+mn-lt"/>
                          <a:ea typeface="Helvetica" charset="0"/>
                          <a:cs typeface="Helvetica" charset="0"/>
                        </a:rPr>
                        <a:t>InSTI</a:t>
                      </a:r>
                      <a:endParaRPr lang="en-US" sz="1800" dirty="0">
                        <a:solidFill>
                          <a:schemeClr val="bg1"/>
                        </a:solidFill>
                        <a:latin typeface="+mn-lt"/>
                        <a:ea typeface="Helvetica" charset="0"/>
                        <a:cs typeface="Helvetica" charset="0"/>
                      </a:endParaRPr>
                    </a:p>
                  </a:txBody>
                  <a:tcPr/>
                </a:tc>
                <a:tc>
                  <a:txBody>
                    <a:bodyPr/>
                    <a:lstStyle/>
                    <a:p>
                      <a:r>
                        <a:rPr lang="en-US" sz="1800" dirty="0" smtClean="0">
                          <a:solidFill>
                            <a:schemeClr val="bg1"/>
                          </a:solidFill>
                          <a:latin typeface="+mn-lt"/>
                          <a:ea typeface="Helvetica" charset="0"/>
                          <a:cs typeface="Helvetica" charset="0"/>
                        </a:rPr>
                        <a:t>H51Y, E92Q</a:t>
                      </a:r>
                      <a:endParaRPr lang="en-US" sz="1800" dirty="0">
                        <a:solidFill>
                          <a:schemeClr val="bg1"/>
                        </a:solidFill>
                        <a:latin typeface="+mn-lt"/>
                        <a:ea typeface="Helvetica" charset="0"/>
                        <a:cs typeface="Helvetica" charset="0"/>
                      </a:endParaRPr>
                    </a:p>
                  </a:txBody>
                  <a:tcPr/>
                </a:tc>
                <a:extLst>
                  <a:ext uri="{0D108BD9-81ED-4DB2-BD59-A6C34878D82A}">
                    <a16:rowId xmlns:a16="http://schemas.microsoft.com/office/drawing/2014/main" val="10003"/>
                  </a:ext>
                </a:extLst>
              </a:tr>
            </a:tbl>
          </a:graphicData>
        </a:graphic>
      </p:graphicFrame>
      <p:sp>
        <p:nvSpPr>
          <p:cNvPr id="17" name="TextBox 16"/>
          <p:cNvSpPr txBox="1"/>
          <p:nvPr/>
        </p:nvSpPr>
        <p:spPr>
          <a:xfrm>
            <a:off x="379215" y="4255934"/>
            <a:ext cx="2759541" cy="400110"/>
          </a:xfrm>
          <a:prstGeom prst="rect">
            <a:avLst/>
          </a:prstGeom>
          <a:noFill/>
        </p:spPr>
        <p:txBody>
          <a:bodyPr wrap="square" rtlCol="0">
            <a:spAutoFit/>
          </a:bodyPr>
          <a:lstStyle/>
          <a:p>
            <a:r>
              <a:rPr lang="en-US" sz="2000" b="1" dirty="0" smtClean="0">
                <a:solidFill>
                  <a:srgbClr val="FFC000"/>
                </a:solidFill>
                <a:latin typeface="+mn-lt"/>
                <a:ea typeface="Helvetica" charset="0"/>
                <a:cs typeface="Helvetica" charset="0"/>
              </a:rPr>
              <a:t>Resistance testing</a:t>
            </a:r>
            <a:endParaRPr lang="en-US" sz="2000" b="1" dirty="0">
              <a:solidFill>
                <a:srgbClr val="FFC000"/>
              </a:solidFill>
              <a:latin typeface="+mn-lt"/>
              <a:ea typeface="Helvetica" charset="0"/>
              <a:cs typeface="Helvetica" charset="0"/>
            </a:endParaRPr>
          </a:p>
        </p:txBody>
      </p:sp>
      <p:sp>
        <p:nvSpPr>
          <p:cNvPr id="2" name="Title 1"/>
          <p:cNvSpPr>
            <a:spLocks noGrp="1"/>
          </p:cNvSpPr>
          <p:nvPr>
            <p:ph type="title"/>
          </p:nvPr>
        </p:nvSpPr>
        <p:spPr/>
        <p:txBody>
          <a:bodyPr>
            <a:normAutofit/>
          </a:bodyPr>
          <a:lstStyle/>
          <a:p>
            <a:r>
              <a:rPr lang="en-US" sz="4000" b="1" dirty="0">
                <a:solidFill>
                  <a:srgbClr val="FFC000"/>
                </a:solidFill>
                <a:latin typeface="+mn-lt"/>
                <a:cs typeface="Helvetica"/>
              </a:rPr>
              <a:t>Can HIV break through </a:t>
            </a:r>
            <a:r>
              <a:rPr lang="en-US" sz="4000" b="1" dirty="0" err="1">
                <a:solidFill>
                  <a:srgbClr val="FFC000"/>
                </a:solidFill>
                <a:latin typeface="+mn-lt"/>
                <a:cs typeface="Helvetica"/>
              </a:rPr>
              <a:t>PrEP</a:t>
            </a:r>
            <a:r>
              <a:rPr lang="en-US" sz="4000" b="1" dirty="0" smtClean="0">
                <a:solidFill>
                  <a:srgbClr val="FFC000"/>
                </a:solidFill>
                <a:latin typeface="+mn-lt"/>
                <a:cs typeface="Helvetica"/>
              </a:rPr>
              <a:t>?</a:t>
            </a:r>
            <a:endParaRPr lang="en-US" dirty="0"/>
          </a:p>
        </p:txBody>
      </p:sp>
    </p:spTree>
    <p:extLst>
      <p:ext uri="{BB962C8B-B14F-4D97-AF65-F5344CB8AC3E}">
        <p14:creationId xmlns:p14="http://schemas.microsoft.com/office/powerpoint/2010/main" val="3634476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3343701" y="2647666"/>
            <a:ext cx="1583141" cy="2101755"/>
          </a:xfrm>
          <a:custGeom>
            <a:avLst/>
            <a:gdLst>
              <a:gd name="connsiteX0" fmla="*/ 0 w 1583141"/>
              <a:gd name="connsiteY0" fmla="*/ 2101755 h 2101755"/>
              <a:gd name="connsiteX1" fmla="*/ 423081 w 1583141"/>
              <a:gd name="connsiteY1" fmla="*/ 1856095 h 2101755"/>
              <a:gd name="connsiteX2" fmla="*/ 791571 w 1583141"/>
              <a:gd name="connsiteY2" fmla="*/ 1351128 h 2101755"/>
              <a:gd name="connsiteX3" fmla="*/ 928048 w 1583141"/>
              <a:gd name="connsiteY3" fmla="*/ 696035 h 2101755"/>
              <a:gd name="connsiteX4" fmla="*/ 1132765 w 1583141"/>
              <a:gd name="connsiteY4" fmla="*/ 313898 h 2101755"/>
              <a:gd name="connsiteX5" fmla="*/ 1583141 w 1583141"/>
              <a:gd name="connsiteY5" fmla="*/ 0 h 2101755"/>
              <a:gd name="connsiteX6" fmla="*/ 1583141 w 1583141"/>
              <a:gd name="connsiteY6" fmla="*/ 0 h 210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141" h="2101755">
                <a:moveTo>
                  <a:pt x="0" y="2101755"/>
                </a:moveTo>
                <a:cubicBezTo>
                  <a:pt x="145576" y="2041477"/>
                  <a:pt x="291153" y="1981199"/>
                  <a:pt x="423081" y="1856095"/>
                </a:cubicBezTo>
                <a:cubicBezTo>
                  <a:pt x="555010" y="1730990"/>
                  <a:pt x="707410" y="1544471"/>
                  <a:pt x="791571" y="1351128"/>
                </a:cubicBezTo>
                <a:cubicBezTo>
                  <a:pt x="875732" y="1157785"/>
                  <a:pt x="871182" y="868907"/>
                  <a:pt x="928048" y="696035"/>
                </a:cubicBezTo>
                <a:cubicBezTo>
                  <a:pt x="984914" y="523163"/>
                  <a:pt x="1023583" y="429904"/>
                  <a:pt x="1132765" y="313898"/>
                </a:cubicBezTo>
                <a:cubicBezTo>
                  <a:pt x="1241947" y="197892"/>
                  <a:pt x="1583141" y="0"/>
                  <a:pt x="1583141" y="0"/>
                </a:cubicBezTo>
                <a:lnTo>
                  <a:pt x="1583141" y="0"/>
                </a:lnTo>
              </a:path>
            </a:pathLst>
          </a:custGeom>
          <a:noFill/>
          <a:ln w="38100">
            <a:solidFill>
              <a:schemeClr val="tx1">
                <a:lumMod val="50000"/>
                <a:lumOff val="50000"/>
              </a:schemeClr>
            </a:solidFill>
            <a:prstDash val="sysDot"/>
            <a:headEnd type="none" w="lg" len="lg"/>
            <a:tailEnd type="triangle"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a:off x="2853801" y="1546030"/>
            <a:ext cx="958371" cy="2143898"/>
            <a:chOff x="5101053" y="1546030"/>
            <a:chExt cx="958371" cy="2143898"/>
          </a:xfrm>
        </p:grpSpPr>
        <p:grpSp>
          <p:nvGrpSpPr>
            <p:cNvPr id="31" name="Group 30"/>
            <p:cNvGrpSpPr/>
            <p:nvPr/>
          </p:nvGrpSpPr>
          <p:grpSpPr>
            <a:xfrm>
              <a:off x="5101053" y="1546030"/>
              <a:ext cx="755737" cy="2143898"/>
              <a:chOff x="633367" y="1366675"/>
              <a:chExt cx="287664" cy="816054"/>
            </a:xfrm>
          </p:grpSpPr>
          <p:sp>
            <p:nvSpPr>
              <p:cNvPr id="53" name="Oval 52"/>
              <p:cNvSpPr/>
              <p:nvPr/>
            </p:nvSpPr>
            <p:spPr>
              <a:xfrm>
                <a:off x="646488" y="1366675"/>
                <a:ext cx="261421" cy="26142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endParaRPr lang="en-US">
                  <a:solidFill>
                    <a:prstClr val="black"/>
                  </a:solidFill>
                </a:endParaRPr>
              </a:p>
            </p:txBody>
          </p:sp>
          <p:sp>
            <p:nvSpPr>
              <p:cNvPr id="54" name="Snip Same Side Corner Rectangle 53"/>
              <p:cNvSpPr/>
              <p:nvPr/>
            </p:nvSpPr>
            <p:spPr>
              <a:xfrm>
                <a:off x="633367" y="1636170"/>
                <a:ext cx="287664" cy="546559"/>
              </a:xfrm>
              <a:prstGeom prst="snip2Same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endParaRPr lang="en-US">
                  <a:solidFill>
                    <a:prstClr val="black"/>
                  </a:solidFill>
                </a:endParaRPr>
              </a:p>
            </p:txBody>
          </p:sp>
        </p:grpSp>
        <p:grpSp>
          <p:nvGrpSpPr>
            <p:cNvPr id="32" name="Group 31"/>
            <p:cNvGrpSpPr/>
            <p:nvPr/>
          </p:nvGrpSpPr>
          <p:grpSpPr>
            <a:xfrm>
              <a:off x="5194474" y="2420163"/>
              <a:ext cx="497440" cy="974027"/>
              <a:chOff x="2662567" y="2104141"/>
              <a:chExt cx="497440" cy="974027"/>
            </a:xfrm>
          </p:grpSpPr>
          <p:sp>
            <p:nvSpPr>
              <p:cNvPr id="45" name="Oval 44"/>
              <p:cNvSpPr/>
              <p:nvPr/>
            </p:nvSpPr>
            <p:spPr>
              <a:xfrm>
                <a:off x="2910367" y="2104141"/>
                <a:ext cx="249640" cy="249640"/>
              </a:xfrm>
              <a:prstGeom prst="ellipse">
                <a:avLst/>
              </a:prstGeom>
              <a:solidFill>
                <a:srgbClr val="66CC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2662567" y="2828528"/>
                <a:ext cx="249640" cy="249640"/>
              </a:xfrm>
              <a:prstGeom prst="ellipse">
                <a:avLst/>
              </a:prstGeom>
              <a:solidFill>
                <a:srgbClr val="66CC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662567" y="2364388"/>
                <a:ext cx="249640" cy="249640"/>
              </a:xfrm>
              <a:prstGeom prst="ellipse">
                <a:avLst/>
              </a:prstGeom>
              <a:solidFill>
                <a:srgbClr val="66CC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Rounded Rectangle 43"/>
            <p:cNvSpPr/>
            <p:nvPr/>
          </p:nvSpPr>
          <p:spPr>
            <a:xfrm rot="1800000">
              <a:off x="5654568" y="2502327"/>
              <a:ext cx="404856" cy="720977"/>
            </a:xfrm>
            <a:prstGeom prst="roundRect">
              <a:avLst>
                <a:gd name="adj" fmla="val 46356"/>
              </a:avLst>
            </a:prstGeom>
            <a:gradFill>
              <a:gsLst>
                <a:gs pos="0">
                  <a:srgbClr val="66CCFF"/>
                </a:gs>
                <a:gs pos="100000">
                  <a:srgbClr val="ABCDDF"/>
                </a:gs>
              </a:gsLst>
            </a:gradFill>
            <a:scene3d>
              <a:camera prst="orthographicFront">
                <a:rot lat="0" lon="0" rev="0"/>
              </a:camera>
              <a:lightRig rig="threePt" dir="t">
                <a:rot lat="0" lon="0" rev="1200000"/>
              </a:lightRig>
            </a:scene3d>
            <a:sp3d>
              <a:bevelT w="184150" h="63500"/>
              <a:bevelB w="88900" h="190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5" name="Group 4"/>
          <p:cNvGrpSpPr/>
          <p:nvPr/>
        </p:nvGrpSpPr>
        <p:grpSpPr>
          <a:xfrm>
            <a:off x="5102895" y="1553549"/>
            <a:ext cx="752875" cy="2135779"/>
            <a:chOff x="2580112" y="1553549"/>
            <a:chExt cx="752875" cy="2135779"/>
          </a:xfrm>
        </p:grpSpPr>
        <p:grpSp>
          <p:nvGrpSpPr>
            <p:cNvPr id="36" name="Group 35"/>
            <p:cNvGrpSpPr/>
            <p:nvPr/>
          </p:nvGrpSpPr>
          <p:grpSpPr>
            <a:xfrm>
              <a:off x="2580112" y="1553549"/>
              <a:ext cx="752875" cy="2135779"/>
              <a:chOff x="633367" y="1366675"/>
              <a:chExt cx="287664" cy="816054"/>
            </a:xfrm>
          </p:grpSpPr>
          <p:sp>
            <p:nvSpPr>
              <p:cNvPr id="37" name="Oval 36"/>
              <p:cNvSpPr/>
              <p:nvPr/>
            </p:nvSpPr>
            <p:spPr>
              <a:xfrm>
                <a:off x="646488" y="1366675"/>
                <a:ext cx="261421" cy="26142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endParaRPr lang="en-US">
                  <a:solidFill>
                    <a:prstClr val="black"/>
                  </a:solidFill>
                </a:endParaRPr>
              </a:p>
            </p:txBody>
          </p:sp>
          <p:sp>
            <p:nvSpPr>
              <p:cNvPr id="38" name="Snip Same Side Corner Rectangle 37"/>
              <p:cNvSpPr/>
              <p:nvPr/>
            </p:nvSpPr>
            <p:spPr>
              <a:xfrm>
                <a:off x="633367" y="1636170"/>
                <a:ext cx="287664" cy="546559"/>
              </a:xfrm>
              <a:prstGeom prst="snip2Same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endParaRPr lang="en-US">
                  <a:solidFill>
                    <a:prstClr val="black"/>
                  </a:solidFill>
                </a:endParaRPr>
              </a:p>
            </p:txBody>
          </p:sp>
        </p:grpSp>
        <p:grpSp>
          <p:nvGrpSpPr>
            <p:cNvPr id="2" name="Group 1"/>
            <p:cNvGrpSpPr/>
            <p:nvPr/>
          </p:nvGrpSpPr>
          <p:grpSpPr>
            <a:xfrm>
              <a:off x="2643788" y="2441528"/>
              <a:ext cx="625520" cy="1060481"/>
              <a:chOff x="2662567" y="2017687"/>
              <a:chExt cx="625520" cy="1060481"/>
            </a:xfrm>
          </p:grpSpPr>
          <p:sp>
            <p:nvSpPr>
              <p:cNvPr id="7" name="Oval 6"/>
              <p:cNvSpPr/>
              <p:nvPr/>
            </p:nvSpPr>
            <p:spPr>
              <a:xfrm>
                <a:off x="2778719" y="2828528"/>
                <a:ext cx="249640" cy="249640"/>
              </a:xfrm>
              <a:prstGeom prst="ellipse">
                <a:avLst/>
              </a:prstGeom>
              <a:solidFill>
                <a:srgbClr val="66CC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913627" y="2017687"/>
                <a:ext cx="249640" cy="249640"/>
              </a:xfrm>
              <a:prstGeom prst="ellipse">
                <a:avLst/>
              </a:prstGeom>
              <a:solidFill>
                <a:srgbClr val="66CC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890896" y="2489208"/>
                <a:ext cx="249640" cy="249640"/>
              </a:xfrm>
              <a:prstGeom prst="ellipse">
                <a:avLst/>
              </a:prstGeom>
              <a:solidFill>
                <a:srgbClr val="66CC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038447" y="2364388"/>
                <a:ext cx="249640" cy="249640"/>
              </a:xfrm>
              <a:prstGeom prst="ellipse">
                <a:avLst/>
              </a:prstGeom>
              <a:solidFill>
                <a:srgbClr val="66CC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662567" y="2383419"/>
                <a:ext cx="249640" cy="249640"/>
              </a:xfrm>
              <a:prstGeom prst="ellipse">
                <a:avLst/>
              </a:prstGeom>
              <a:solidFill>
                <a:srgbClr val="66CC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55" name="TextBox 54"/>
          <p:cNvSpPr txBox="1"/>
          <p:nvPr/>
        </p:nvSpPr>
        <p:spPr>
          <a:xfrm>
            <a:off x="6020708" y="1527858"/>
            <a:ext cx="2940940" cy="2369880"/>
          </a:xfrm>
          <a:prstGeom prst="rect">
            <a:avLst/>
          </a:prstGeom>
          <a:noFill/>
        </p:spPr>
        <p:txBody>
          <a:bodyPr wrap="square" rtlCol="0">
            <a:spAutoFit/>
          </a:bodyPr>
          <a:lstStyle/>
          <a:p>
            <a:r>
              <a:rPr lang="en-US" sz="2000" b="1" dirty="0" smtClean="0">
                <a:solidFill>
                  <a:srgbClr val="FFC000"/>
                </a:solidFill>
                <a:latin typeface="+mn-lt"/>
                <a:ea typeface="Helvetica" charset="0"/>
                <a:cs typeface="Helvetica" charset="0"/>
              </a:rPr>
              <a:t>Donor (inferred)</a:t>
            </a:r>
            <a:br>
              <a:rPr lang="en-US" sz="2000" b="1" dirty="0" smtClean="0">
                <a:solidFill>
                  <a:srgbClr val="FFC000"/>
                </a:solidFill>
                <a:latin typeface="+mn-lt"/>
                <a:ea typeface="Helvetica" charset="0"/>
                <a:cs typeface="Helvetica" charset="0"/>
              </a:rPr>
            </a:br>
            <a:endParaRPr lang="en-US" sz="2000" b="1" dirty="0" smtClean="0">
              <a:solidFill>
                <a:srgbClr val="FFC000"/>
              </a:solidFill>
              <a:latin typeface="+mn-lt"/>
              <a:ea typeface="Helvetica" charset="0"/>
              <a:cs typeface="Helvetica" charset="0"/>
            </a:endParaRPr>
          </a:p>
          <a:p>
            <a:pPr marL="285750" indent="-285750">
              <a:buFont typeface="Arial" charset="0"/>
              <a:buChar char="•"/>
            </a:pPr>
            <a:r>
              <a:rPr lang="en-US" dirty="0" smtClean="0">
                <a:solidFill>
                  <a:schemeClr val="bg1"/>
                </a:solidFill>
                <a:latin typeface="+mn-lt"/>
                <a:ea typeface="Helvetica" charset="0"/>
                <a:cs typeface="Helvetica" charset="0"/>
              </a:rPr>
              <a:t>Acquired </a:t>
            </a:r>
            <a:br>
              <a:rPr lang="en-US" dirty="0" smtClean="0">
                <a:solidFill>
                  <a:schemeClr val="bg1"/>
                </a:solidFill>
                <a:latin typeface="+mn-lt"/>
                <a:ea typeface="Helvetica" charset="0"/>
                <a:cs typeface="Helvetica" charset="0"/>
              </a:rPr>
            </a:br>
            <a:r>
              <a:rPr lang="en-US" dirty="0" smtClean="0">
                <a:solidFill>
                  <a:schemeClr val="bg1"/>
                </a:solidFill>
                <a:latin typeface="+mn-lt"/>
                <a:ea typeface="Helvetica" charset="0"/>
                <a:cs typeface="Helvetica" charset="0"/>
              </a:rPr>
              <a:t>(and/or transmitted) resistance</a:t>
            </a:r>
            <a:br>
              <a:rPr lang="en-US" dirty="0" smtClean="0">
                <a:solidFill>
                  <a:schemeClr val="bg1"/>
                </a:solidFill>
                <a:latin typeface="+mn-lt"/>
                <a:ea typeface="Helvetica" charset="0"/>
                <a:cs typeface="Helvetica" charset="0"/>
              </a:rPr>
            </a:br>
            <a:endParaRPr lang="en-US" dirty="0" smtClean="0">
              <a:solidFill>
                <a:schemeClr val="bg1"/>
              </a:solidFill>
              <a:latin typeface="+mn-lt"/>
              <a:ea typeface="Helvetica" charset="0"/>
              <a:cs typeface="Helvetica" charset="0"/>
            </a:endParaRPr>
          </a:p>
          <a:p>
            <a:pPr marL="285750" indent="-285750">
              <a:buFont typeface="Arial" charset="0"/>
              <a:buChar char="•"/>
            </a:pPr>
            <a:r>
              <a:rPr lang="en-US" dirty="0" err="1" smtClean="0">
                <a:solidFill>
                  <a:schemeClr val="bg1"/>
                </a:solidFill>
                <a:latin typeface="+mn-lt"/>
                <a:ea typeface="Helvetica" charset="0"/>
                <a:cs typeface="Helvetica" charset="0"/>
              </a:rPr>
              <a:t>Viremic</a:t>
            </a:r>
            <a:r>
              <a:rPr lang="en-US" dirty="0" smtClean="0">
                <a:solidFill>
                  <a:schemeClr val="bg1"/>
                </a:solidFill>
                <a:latin typeface="+mn-lt"/>
                <a:ea typeface="Helvetica" charset="0"/>
                <a:cs typeface="Helvetica" charset="0"/>
              </a:rPr>
              <a:t> with resistant HIV </a:t>
            </a:r>
            <a:br>
              <a:rPr lang="en-US" dirty="0" smtClean="0">
                <a:solidFill>
                  <a:schemeClr val="bg1"/>
                </a:solidFill>
                <a:latin typeface="+mn-lt"/>
                <a:ea typeface="Helvetica" charset="0"/>
                <a:cs typeface="Helvetica" charset="0"/>
              </a:rPr>
            </a:br>
            <a:r>
              <a:rPr lang="en-US" dirty="0" smtClean="0">
                <a:solidFill>
                  <a:schemeClr val="bg1"/>
                </a:solidFill>
                <a:latin typeface="+mn-lt"/>
                <a:ea typeface="Helvetica" charset="0"/>
                <a:cs typeface="Helvetica" charset="0"/>
              </a:rPr>
              <a:t>(off ARVs or failing)</a:t>
            </a:r>
          </a:p>
        </p:txBody>
      </p:sp>
      <p:sp>
        <p:nvSpPr>
          <p:cNvPr id="33" name="TextBox 32"/>
          <p:cNvSpPr txBox="1"/>
          <p:nvPr/>
        </p:nvSpPr>
        <p:spPr>
          <a:xfrm>
            <a:off x="4197129" y="4255934"/>
            <a:ext cx="4764518" cy="1892826"/>
          </a:xfrm>
          <a:prstGeom prst="rect">
            <a:avLst/>
          </a:prstGeom>
          <a:noFill/>
        </p:spPr>
        <p:txBody>
          <a:bodyPr wrap="square" rtlCol="0">
            <a:spAutoFit/>
          </a:bodyPr>
          <a:lstStyle/>
          <a:p>
            <a:r>
              <a:rPr lang="en-US" sz="2000" b="1" dirty="0" smtClean="0">
                <a:solidFill>
                  <a:srgbClr val="FFC000"/>
                </a:solidFill>
                <a:latin typeface="+mn-lt"/>
                <a:ea typeface="Helvetica" charset="0"/>
                <a:cs typeface="Helvetica" charset="0"/>
              </a:rPr>
              <a:t>Implications</a:t>
            </a:r>
            <a:r>
              <a:rPr lang="en-US" sz="2000" b="1" dirty="0" smtClean="0">
                <a:latin typeface="Helvetica" charset="0"/>
                <a:ea typeface="Helvetica" charset="0"/>
                <a:cs typeface="Helvetica" charset="0"/>
              </a:rPr>
              <a:t/>
            </a:r>
            <a:br>
              <a:rPr lang="en-US" sz="2000" b="1" dirty="0" smtClean="0">
                <a:latin typeface="Helvetica" charset="0"/>
                <a:ea typeface="Helvetica" charset="0"/>
                <a:cs typeface="Helvetica" charset="0"/>
              </a:rPr>
            </a:br>
            <a:endParaRPr lang="en-US" sz="700" b="1" dirty="0" smtClean="0">
              <a:latin typeface="Helvetica" charset="0"/>
              <a:ea typeface="Helvetica" charset="0"/>
              <a:cs typeface="Helvetica" charset="0"/>
            </a:endParaRPr>
          </a:p>
          <a:p>
            <a:pPr marL="285750" indent="-285750">
              <a:buFont typeface="Arial" charset="0"/>
              <a:buChar char="•"/>
            </a:pPr>
            <a:r>
              <a:rPr lang="en-US" dirty="0" smtClean="0">
                <a:solidFill>
                  <a:schemeClr val="bg1"/>
                </a:solidFill>
                <a:latin typeface="+mn-lt"/>
                <a:ea typeface="Helvetica" charset="0"/>
                <a:cs typeface="Helvetica" charset="0"/>
              </a:rPr>
              <a:t>Special, unusual circumstances</a:t>
            </a:r>
            <a:br>
              <a:rPr lang="en-US" dirty="0" smtClean="0">
                <a:solidFill>
                  <a:schemeClr val="bg1"/>
                </a:solidFill>
                <a:latin typeface="+mn-lt"/>
                <a:ea typeface="Helvetica" charset="0"/>
                <a:cs typeface="Helvetica" charset="0"/>
              </a:rPr>
            </a:br>
            <a:r>
              <a:rPr lang="en-US" dirty="0" smtClean="0">
                <a:solidFill>
                  <a:schemeClr val="bg1"/>
                </a:solidFill>
                <a:latin typeface="+mn-lt"/>
                <a:ea typeface="Helvetica" charset="0"/>
                <a:cs typeface="Helvetica" charset="0"/>
              </a:rPr>
              <a:t>but could certainly happen again</a:t>
            </a:r>
            <a:br>
              <a:rPr lang="en-US" dirty="0" smtClean="0">
                <a:solidFill>
                  <a:schemeClr val="bg1"/>
                </a:solidFill>
                <a:latin typeface="+mn-lt"/>
                <a:ea typeface="Helvetica" charset="0"/>
                <a:cs typeface="Helvetica" charset="0"/>
              </a:rPr>
            </a:br>
            <a:endParaRPr lang="en-US" dirty="0" smtClean="0">
              <a:solidFill>
                <a:schemeClr val="bg1"/>
              </a:solidFill>
              <a:latin typeface="+mn-lt"/>
              <a:ea typeface="Helvetica" charset="0"/>
              <a:cs typeface="Helvetica" charset="0"/>
            </a:endParaRPr>
          </a:p>
          <a:p>
            <a:pPr marL="285750" indent="-285750">
              <a:buFont typeface="Arial" charset="0"/>
              <a:buChar char="•"/>
            </a:pPr>
            <a:r>
              <a:rPr lang="en-US" dirty="0" smtClean="0">
                <a:solidFill>
                  <a:schemeClr val="bg1"/>
                </a:solidFill>
                <a:latin typeface="+mn-lt"/>
                <a:ea typeface="Helvetica" charset="0"/>
                <a:cs typeface="Helvetica" charset="0"/>
              </a:rPr>
              <a:t>Any </a:t>
            </a:r>
            <a:r>
              <a:rPr lang="en-US" dirty="0" err="1" smtClean="0">
                <a:solidFill>
                  <a:schemeClr val="bg1"/>
                </a:solidFill>
                <a:latin typeface="+mn-lt"/>
                <a:ea typeface="Helvetica" charset="0"/>
                <a:cs typeface="Helvetica" charset="0"/>
              </a:rPr>
              <a:t>condomless</a:t>
            </a:r>
            <a:r>
              <a:rPr lang="en-US" dirty="0" smtClean="0">
                <a:solidFill>
                  <a:schemeClr val="bg1"/>
                </a:solidFill>
                <a:latin typeface="+mn-lt"/>
                <a:ea typeface="Helvetica" charset="0"/>
                <a:cs typeface="Helvetica" charset="0"/>
              </a:rPr>
              <a:t> sex poses a risk; </a:t>
            </a:r>
            <a:br>
              <a:rPr lang="en-US" dirty="0" smtClean="0">
                <a:solidFill>
                  <a:schemeClr val="bg1"/>
                </a:solidFill>
                <a:latin typeface="+mn-lt"/>
                <a:ea typeface="Helvetica" charset="0"/>
                <a:cs typeface="Helvetica" charset="0"/>
              </a:rPr>
            </a:br>
            <a:r>
              <a:rPr lang="en-US" dirty="0" smtClean="0">
                <a:solidFill>
                  <a:schemeClr val="bg1"/>
                </a:solidFill>
                <a:latin typeface="+mn-lt"/>
                <a:ea typeface="Helvetica" charset="0"/>
                <a:cs typeface="Helvetica" charset="0"/>
              </a:rPr>
              <a:t>lower with </a:t>
            </a:r>
            <a:r>
              <a:rPr lang="en-US" dirty="0" err="1" smtClean="0">
                <a:solidFill>
                  <a:schemeClr val="bg1"/>
                </a:solidFill>
                <a:latin typeface="+mn-lt"/>
                <a:ea typeface="Helvetica" charset="0"/>
                <a:cs typeface="Helvetica" charset="0"/>
              </a:rPr>
              <a:t>PrEP</a:t>
            </a:r>
            <a:r>
              <a:rPr lang="en-US" dirty="0" smtClean="0">
                <a:solidFill>
                  <a:schemeClr val="bg1"/>
                </a:solidFill>
                <a:latin typeface="+mn-lt"/>
                <a:ea typeface="Helvetica" charset="0"/>
                <a:cs typeface="Helvetica" charset="0"/>
              </a:rPr>
              <a:t>, but never truly zero</a:t>
            </a:r>
          </a:p>
        </p:txBody>
      </p:sp>
      <p:sp>
        <p:nvSpPr>
          <p:cNvPr id="35" name="TextBox 34"/>
          <p:cNvSpPr txBox="1"/>
          <p:nvPr/>
        </p:nvSpPr>
        <p:spPr>
          <a:xfrm>
            <a:off x="379215" y="1527858"/>
            <a:ext cx="2401092" cy="2523768"/>
          </a:xfrm>
          <a:prstGeom prst="rect">
            <a:avLst/>
          </a:prstGeom>
          <a:noFill/>
        </p:spPr>
        <p:txBody>
          <a:bodyPr wrap="square" rtlCol="0">
            <a:spAutoFit/>
          </a:bodyPr>
          <a:lstStyle/>
          <a:p>
            <a:r>
              <a:rPr lang="en-US" sz="2000" b="1" dirty="0" smtClean="0">
                <a:solidFill>
                  <a:srgbClr val="FFC000"/>
                </a:solidFill>
                <a:latin typeface="+mn-lt"/>
                <a:ea typeface="Helvetica" charset="0"/>
                <a:cs typeface="Helvetica" charset="0"/>
              </a:rPr>
              <a:t>Patient</a:t>
            </a:r>
            <a:r>
              <a:rPr lang="en-US" b="1" dirty="0" smtClean="0">
                <a:latin typeface="Helvetica" charset="0"/>
                <a:ea typeface="Helvetica" charset="0"/>
                <a:cs typeface="Helvetica" charset="0"/>
              </a:rPr>
              <a:t/>
            </a:r>
            <a:br>
              <a:rPr lang="en-US" b="1" dirty="0" smtClean="0">
                <a:latin typeface="Helvetica" charset="0"/>
                <a:ea typeface="Helvetica" charset="0"/>
                <a:cs typeface="Helvetica" charset="0"/>
              </a:rPr>
            </a:br>
            <a:endParaRPr lang="en-US" sz="600" b="1" dirty="0" smtClean="0">
              <a:latin typeface="Helvetica" charset="0"/>
              <a:ea typeface="Helvetica" charset="0"/>
              <a:cs typeface="Helvetica" charset="0"/>
            </a:endParaRPr>
          </a:p>
          <a:p>
            <a:pPr marL="285750" indent="-285750">
              <a:buFont typeface="Arial" charset="0"/>
              <a:buChar char="•"/>
            </a:pPr>
            <a:r>
              <a:rPr lang="en-US" dirty="0" smtClean="0">
                <a:solidFill>
                  <a:schemeClr val="bg1"/>
                </a:solidFill>
                <a:latin typeface="+mn-lt"/>
                <a:ea typeface="Helvetica" charset="0"/>
                <a:cs typeface="Helvetica" charset="0"/>
              </a:rPr>
              <a:t>p24 antigen positive on routine quarterly testing</a:t>
            </a:r>
            <a:br>
              <a:rPr lang="en-US" dirty="0" smtClean="0">
                <a:solidFill>
                  <a:schemeClr val="bg1"/>
                </a:solidFill>
                <a:latin typeface="+mn-lt"/>
                <a:ea typeface="Helvetica" charset="0"/>
                <a:cs typeface="Helvetica" charset="0"/>
              </a:rPr>
            </a:br>
            <a:endParaRPr lang="en-US" sz="600" dirty="0" smtClean="0">
              <a:solidFill>
                <a:schemeClr val="bg1"/>
              </a:solidFill>
              <a:latin typeface="+mn-lt"/>
              <a:ea typeface="Helvetica" charset="0"/>
              <a:cs typeface="Helvetica" charset="0"/>
            </a:endParaRPr>
          </a:p>
          <a:p>
            <a:pPr marL="285750" indent="-285750">
              <a:buFont typeface="Arial" charset="0"/>
              <a:buChar char="•"/>
            </a:pPr>
            <a:r>
              <a:rPr lang="en-US" dirty="0">
                <a:solidFill>
                  <a:schemeClr val="bg1"/>
                </a:solidFill>
                <a:latin typeface="+mn-lt"/>
                <a:ea typeface="Helvetica" charset="0"/>
                <a:cs typeface="Helvetica" charset="0"/>
              </a:rPr>
              <a:t>No reported symptoms suggestive of acute HIV infection</a:t>
            </a:r>
            <a:endParaRPr lang="en-US" sz="600" dirty="0">
              <a:solidFill>
                <a:schemeClr val="bg1"/>
              </a:solidFill>
              <a:latin typeface="+mn-lt"/>
              <a:ea typeface="Helvetica" charset="0"/>
              <a:cs typeface="Helvetica" charset="0"/>
            </a:endParaRPr>
          </a:p>
        </p:txBody>
      </p:sp>
      <p:sp>
        <p:nvSpPr>
          <p:cNvPr id="39" name="TextBox 38"/>
          <p:cNvSpPr txBox="1"/>
          <p:nvPr/>
        </p:nvSpPr>
        <p:spPr>
          <a:xfrm>
            <a:off x="3410858" y="6173654"/>
            <a:ext cx="5550789" cy="523220"/>
          </a:xfrm>
          <a:prstGeom prst="rect">
            <a:avLst/>
          </a:prstGeom>
          <a:noFill/>
        </p:spPr>
        <p:txBody>
          <a:bodyPr wrap="square" rtlCol="0">
            <a:spAutoFit/>
          </a:bodyPr>
          <a:lstStyle/>
          <a:p>
            <a:pPr algn="r" defTabSz="914400"/>
            <a:r>
              <a:rPr lang="en-US" sz="1400" dirty="0" smtClean="0">
                <a:solidFill>
                  <a:prstClr val="white">
                    <a:lumMod val="50000"/>
                  </a:prstClr>
                </a:solidFill>
                <a:latin typeface="Helvetica"/>
                <a:cs typeface="Helvetica"/>
              </a:rPr>
              <a:t>Knox DC, et al. CROI 2016. Abstract 169aLB</a:t>
            </a:r>
          </a:p>
          <a:p>
            <a:pPr algn="r" defTabSz="914400"/>
            <a:r>
              <a:rPr lang="en-US" sz="1400" dirty="0">
                <a:solidFill>
                  <a:prstClr val="white">
                    <a:lumMod val="50000"/>
                  </a:prstClr>
                </a:solidFill>
                <a:latin typeface="Helvetica"/>
                <a:cs typeface="Helvetica"/>
              </a:rPr>
              <a:t>https://</a:t>
            </a:r>
            <a:r>
              <a:rPr lang="en-US" sz="1400" dirty="0" err="1">
                <a:solidFill>
                  <a:prstClr val="white">
                    <a:lumMod val="50000"/>
                  </a:prstClr>
                </a:solidFill>
                <a:latin typeface="Helvetica"/>
                <a:cs typeface="Helvetica"/>
              </a:rPr>
              <a:t>www.poz.com</a:t>
            </a:r>
            <a:r>
              <a:rPr lang="en-US" sz="1400" dirty="0">
                <a:solidFill>
                  <a:prstClr val="white">
                    <a:lumMod val="50000"/>
                  </a:prstClr>
                </a:solidFill>
                <a:latin typeface="Helvetica"/>
                <a:cs typeface="Helvetica"/>
              </a:rPr>
              <a:t>/article/meet-man-got-</a:t>
            </a:r>
            <a:r>
              <a:rPr lang="en-US" sz="1400" dirty="0" err="1">
                <a:solidFill>
                  <a:prstClr val="white">
                    <a:lumMod val="50000"/>
                  </a:prstClr>
                </a:solidFill>
                <a:latin typeface="Helvetica"/>
                <a:cs typeface="Helvetica"/>
              </a:rPr>
              <a:t>hiv</a:t>
            </a:r>
            <a:r>
              <a:rPr lang="en-US" sz="1400" dirty="0">
                <a:solidFill>
                  <a:prstClr val="white">
                    <a:lumMod val="50000"/>
                  </a:prstClr>
                </a:solidFill>
                <a:latin typeface="Helvetica"/>
                <a:cs typeface="Helvetica"/>
              </a:rPr>
              <a:t>-daily-prep</a:t>
            </a:r>
          </a:p>
        </p:txBody>
      </p:sp>
      <p:graphicFrame>
        <p:nvGraphicFramePr>
          <p:cNvPr id="40" name="Table 39"/>
          <p:cNvGraphicFramePr>
            <a:graphicFrameLocks noGrp="1"/>
          </p:cNvGraphicFramePr>
          <p:nvPr>
            <p:extLst>
              <p:ext uri="{D42A27DB-BD31-4B8C-83A1-F6EECF244321}">
                <p14:modId xmlns:p14="http://schemas.microsoft.com/office/powerpoint/2010/main" val="2641952581"/>
              </p:ext>
            </p:extLst>
          </p:nvPr>
        </p:nvGraphicFramePr>
        <p:xfrm>
          <a:off x="767656" y="4731477"/>
          <a:ext cx="2889944" cy="1691640"/>
        </p:xfrm>
        <a:graphic>
          <a:graphicData uri="http://schemas.openxmlformats.org/drawingml/2006/table">
            <a:tbl>
              <a:tblPr firstRow="1" bandRow="1">
                <a:tableStyleId>{72833802-FEF1-4C79-8D5D-14CF1EAF98D9}</a:tableStyleId>
              </a:tblPr>
              <a:tblGrid>
                <a:gridCol w="866564">
                  <a:extLst>
                    <a:ext uri="{9D8B030D-6E8A-4147-A177-3AD203B41FA5}">
                      <a16:colId xmlns:a16="http://schemas.microsoft.com/office/drawing/2014/main" val="20000"/>
                    </a:ext>
                  </a:extLst>
                </a:gridCol>
                <a:gridCol w="2023380">
                  <a:extLst>
                    <a:ext uri="{9D8B030D-6E8A-4147-A177-3AD203B41FA5}">
                      <a16:colId xmlns:a16="http://schemas.microsoft.com/office/drawing/2014/main" val="20001"/>
                    </a:ext>
                  </a:extLst>
                </a:gridCol>
              </a:tblGrid>
              <a:tr h="370840">
                <a:tc>
                  <a:txBody>
                    <a:bodyPr/>
                    <a:lstStyle/>
                    <a:p>
                      <a:r>
                        <a:rPr lang="en-US" sz="1400" dirty="0" smtClean="0">
                          <a:latin typeface="Helvetica" charset="0"/>
                          <a:ea typeface="Helvetica" charset="0"/>
                          <a:cs typeface="Helvetica" charset="0"/>
                        </a:rPr>
                        <a:t>Class</a:t>
                      </a:r>
                      <a:endParaRPr lang="en-US" sz="1400" dirty="0">
                        <a:latin typeface="Helvetica" charset="0"/>
                        <a:ea typeface="Helvetica" charset="0"/>
                        <a:cs typeface="Helvetica" charset="0"/>
                      </a:endParaRPr>
                    </a:p>
                  </a:txBody>
                  <a:tcPr>
                    <a:solidFill>
                      <a:srgbClr val="FF0000"/>
                    </a:solidFill>
                  </a:tcPr>
                </a:tc>
                <a:tc>
                  <a:txBody>
                    <a:bodyPr/>
                    <a:lstStyle/>
                    <a:p>
                      <a:r>
                        <a:rPr lang="en-US" sz="1400" dirty="0" smtClean="0">
                          <a:latin typeface="Helvetica" charset="0"/>
                          <a:ea typeface="Helvetica" charset="0"/>
                          <a:cs typeface="Helvetica" charset="0"/>
                        </a:rPr>
                        <a:t>Mutation(s)</a:t>
                      </a:r>
                      <a:endParaRPr lang="en-US" sz="1400" dirty="0">
                        <a:latin typeface="Helvetica" charset="0"/>
                        <a:ea typeface="Helvetica" charset="0"/>
                        <a:cs typeface="Helvetica" charset="0"/>
                      </a:endParaRPr>
                    </a:p>
                  </a:txBody>
                  <a:tcPr>
                    <a:solidFill>
                      <a:srgbClr val="FF0000"/>
                    </a:solidFill>
                  </a:tcPr>
                </a:tc>
                <a:extLst>
                  <a:ext uri="{0D108BD9-81ED-4DB2-BD59-A6C34878D82A}">
                    <a16:rowId xmlns:a16="http://schemas.microsoft.com/office/drawing/2014/main" val="10000"/>
                  </a:ext>
                </a:extLst>
              </a:tr>
              <a:tr h="370840">
                <a:tc>
                  <a:txBody>
                    <a:bodyPr/>
                    <a:lstStyle/>
                    <a:p>
                      <a:r>
                        <a:rPr lang="en-US" sz="1600" dirty="0" smtClean="0">
                          <a:solidFill>
                            <a:schemeClr val="bg1"/>
                          </a:solidFill>
                          <a:latin typeface="+mn-lt"/>
                          <a:ea typeface="Helvetica" charset="0"/>
                          <a:cs typeface="Helvetica" charset="0"/>
                        </a:rPr>
                        <a:t>NRTI</a:t>
                      </a:r>
                      <a:endParaRPr lang="en-US" sz="1600" dirty="0">
                        <a:solidFill>
                          <a:schemeClr val="bg1"/>
                        </a:solidFill>
                        <a:latin typeface="+mn-lt"/>
                        <a:ea typeface="Helvetica" charset="0"/>
                        <a:cs typeface="Helvetica" charset="0"/>
                      </a:endParaRPr>
                    </a:p>
                  </a:txBody>
                  <a:tcPr/>
                </a:tc>
                <a:tc>
                  <a:txBody>
                    <a:bodyPr/>
                    <a:lstStyle/>
                    <a:p>
                      <a:r>
                        <a:rPr lang="en-US" sz="1600" dirty="0" smtClean="0">
                          <a:solidFill>
                            <a:schemeClr val="bg1"/>
                          </a:solidFill>
                          <a:latin typeface="+mn-lt"/>
                          <a:ea typeface="Helvetica" charset="0"/>
                          <a:cs typeface="Helvetica" charset="0"/>
                        </a:rPr>
                        <a:t>M41L, D67G, 69ins, K70R, </a:t>
                      </a:r>
                      <a:r>
                        <a:rPr lang="en-US" sz="1600" b="1" dirty="0" smtClean="0">
                          <a:solidFill>
                            <a:schemeClr val="bg1"/>
                          </a:solidFill>
                          <a:latin typeface="+mn-lt"/>
                          <a:ea typeface="Helvetica" charset="0"/>
                          <a:cs typeface="Helvetica" charset="0"/>
                        </a:rPr>
                        <a:t>M184V</a:t>
                      </a:r>
                      <a:r>
                        <a:rPr lang="en-US" sz="1600" dirty="0" smtClean="0">
                          <a:solidFill>
                            <a:schemeClr val="bg1"/>
                          </a:solidFill>
                          <a:latin typeface="+mn-lt"/>
                          <a:ea typeface="Helvetica" charset="0"/>
                          <a:cs typeface="Helvetica" charset="0"/>
                        </a:rPr>
                        <a:t>, T215E</a:t>
                      </a:r>
                      <a:endParaRPr lang="en-US" sz="1600" dirty="0">
                        <a:solidFill>
                          <a:schemeClr val="bg1"/>
                        </a:solidFill>
                        <a:latin typeface="+mn-lt"/>
                        <a:ea typeface="Helvetica" charset="0"/>
                        <a:cs typeface="Helvetica" charset="0"/>
                      </a:endParaRPr>
                    </a:p>
                  </a:txBody>
                  <a:tcPr/>
                </a:tc>
                <a:extLst>
                  <a:ext uri="{0D108BD9-81ED-4DB2-BD59-A6C34878D82A}">
                    <a16:rowId xmlns:a16="http://schemas.microsoft.com/office/drawing/2014/main" val="10001"/>
                  </a:ext>
                </a:extLst>
              </a:tr>
              <a:tr h="370840">
                <a:tc>
                  <a:txBody>
                    <a:bodyPr/>
                    <a:lstStyle/>
                    <a:p>
                      <a:r>
                        <a:rPr lang="en-US" sz="1600" dirty="0" smtClean="0">
                          <a:solidFill>
                            <a:schemeClr val="bg1"/>
                          </a:solidFill>
                          <a:latin typeface="+mn-lt"/>
                          <a:ea typeface="Helvetica" charset="0"/>
                          <a:cs typeface="Helvetica" charset="0"/>
                        </a:rPr>
                        <a:t>NNRTI</a:t>
                      </a:r>
                      <a:endParaRPr lang="en-US" sz="1600" dirty="0">
                        <a:solidFill>
                          <a:schemeClr val="bg1"/>
                        </a:solidFill>
                        <a:latin typeface="+mn-lt"/>
                        <a:ea typeface="Helvetica" charset="0"/>
                        <a:cs typeface="Helvetica" charset="0"/>
                      </a:endParaRPr>
                    </a:p>
                  </a:txBody>
                  <a:tcPr/>
                </a:tc>
                <a:tc>
                  <a:txBody>
                    <a:bodyPr/>
                    <a:lstStyle/>
                    <a:p>
                      <a:r>
                        <a:rPr lang="en-US" sz="1600" dirty="0" smtClean="0">
                          <a:solidFill>
                            <a:schemeClr val="bg1"/>
                          </a:solidFill>
                          <a:latin typeface="+mn-lt"/>
                          <a:ea typeface="Helvetica" charset="0"/>
                          <a:cs typeface="Helvetica" charset="0"/>
                        </a:rPr>
                        <a:t>Y181C</a:t>
                      </a:r>
                      <a:endParaRPr lang="en-US" sz="1600" dirty="0">
                        <a:solidFill>
                          <a:schemeClr val="bg1"/>
                        </a:solidFill>
                        <a:latin typeface="+mn-lt"/>
                        <a:ea typeface="Helvetica" charset="0"/>
                        <a:cs typeface="Helvetica" charset="0"/>
                      </a:endParaRPr>
                    </a:p>
                  </a:txBody>
                  <a:tcPr/>
                </a:tc>
                <a:extLst>
                  <a:ext uri="{0D108BD9-81ED-4DB2-BD59-A6C34878D82A}">
                    <a16:rowId xmlns:a16="http://schemas.microsoft.com/office/drawing/2014/main" val="10002"/>
                  </a:ext>
                </a:extLst>
              </a:tr>
              <a:tr h="370840">
                <a:tc>
                  <a:txBody>
                    <a:bodyPr/>
                    <a:lstStyle/>
                    <a:p>
                      <a:r>
                        <a:rPr lang="en-US" sz="1600" dirty="0" err="1" smtClean="0">
                          <a:solidFill>
                            <a:schemeClr val="bg1"/>
                          </a:solidFill>
                          <a:latin typeface="+mn-lt"/>
                          <a:ea typeface="Helvetica" charset="0"/>
                          <a:cs typeface="Helvetica" charset="0"/>
                        </a:rPr>
                        <a:t>InSTI</a:t>
                      </a:r>
                      <a:endParaRPr lang="en-US" sz="1600" dirty="0">
                        <a:solidFill>
                          <a:schemeClr val="bg1"/>
                        </a:solidFill>
                        <a:latin typeface="+mn-lt"/>
                        <a:ea typeface="Helvetica" charset="0"/>
                        <a:cs typeface="Helvetica" charset="0"/>
                      </a:endParaRPr>
                    </a:p>
                  </a:txBody>
                  <a:tcPr/>
                </a:tc>
                <a:tc>
                  <a:txBody>
                    <a:bodyPr/>
                    <a:lstStyle/>
                    <a:p>
                      <a:r>
                        <a:rPr lang="en-US" sz="1600" dirty="0" smtClean="0">
                          <a:solidFill>
                            <a:schemeClr val="bg1"/>
                          </a:solidFill>
                          <a:latin typeface="+mn-lt"/>
                          <a:ea typeface="Helvetica" charset="0"/>
                          <a:cs typeface="Helvetica" charset="0"/>
                        </a:rPr>
                        <a:t>H51Y, E92Q</a:t>
                      </a:r>
                      <a:endParaRPr lang="en-US" sz="1600" dirty="0">
                        <a:solidFill>
                          <a:schemeClr val="bg1"/>
                        </a:solidFill>
                        <a:latin typeface="+mn-lt"/>
                        <a:ea typeface="Helvetica" charset="0"/>
                        <a:cs typeface="Helvetica" charset="0"/>
                      </a:endParaRPr>
                    </a:p>
                  </a:txBody>
                  <a:tcPr/>
                </a:tc>
                <a:extLst>
                  <a:ext uri="{0D108BD9-81ED-4DB2-BD59-A6C34878D82A}">
                    <a16:rowId xmlns:a16="http://schemas.microsoft.com/office/drawing/2014/main" val="10003"/>
                  </a:ext>
                </a:extLst>
              </a:tr>
            </a:tbl>
          </a:graphicData>
        </a:graphic>
      </p:graphicFrame>
      <p:sp>
        <p:nvSpPr>
          <p:cNvPr id="41" name="TextBox 40"/>
          <p:cNvSpPr txBox="1"/>
          <p:nvPr/>
        </p:nvSpPr>
        <p:spPr>
          <a:xfrm>
            <a:off x="821859" y="4255934"/>
            <a:ext cx="2759541" cy="400110"/>
          </a:xfrm>
          <a:prstGeom prst="rect">
            <a:avLst/>
          </a:prstGeom>
          <a:noFill/>
        </p:spPr>
        <p:txBody>
          <a:bodyPr wrap="square" rtlCol="0">
            <a:spAutoFit/>
          </a:bodyPr>
          <a:lstStyle/>
          <a:p>
            <a:r>
              <a:rPr lang="en-US" sz="2000" b="1" dirty="0" smtClean="0">
                <a:solidFill>
                  <a:srgbClr val="FFC000"/>
                </a:solidFill>
                <a:latin typeface="+mn-lt"/>
                <a:ea typeface="Helvetica" charset="0"/>
                <a:cs typeface="Helvetica" charset="0"/>
              </a:rPr>
              <a:t>Resistance testing</a:t>
            </a:r>
            <a:endParaRPr lang="en-US" sz="2000" b="1" dirty="0">
              <a:solidFill>
                <a:srgbClr val="FFC000"/>
              </a:solidFill>
              <a:latin typeface="+mn-lt"/>
              <a:ea typeface="Helvetica" charset="0"/>
              <a:cs typeface="Helvetica" charset="0"/>
            </a:endParaRPr>
          </a:p>
        </p:txBody>
      </p:sp>
      <p:sp>
        <p:nvSpPr>
          <p:cNvPr id="4" name="Title 3"/>
          <p:cNvSpPr>
            <a:spLocks noGrp="1"/>
          </p:cNvSpPr>
          <p:nvPr>
            <p:ph type="title"/>
          </p:nvPr>
        </p:nvSpPr>
        <p:spPr/>
        <p:txBody>
          <a:bodyPr>
            <a:normAutofit/>
          </a:bodyPr>
          <a:lstStyle/>
          <a:p>
            <a:r>
              <a:rPr lang="en-US" b="1" dirty="0">
                <a:solidFill>
                  <a:srgbClr val="FFC000"/>
                </a:solidFill>
                <a:latin typeface="+mn-lt"/>
                <a:cs typeface="Helvetica"/>
              </a:rPr>
              <a:t>Can HIV break through </a:t>
            </a:r>
            <a:r>
              <a:rPr lang="en-US" b="1" dirty="0" err="1">
                <a:solidFill>
                  <a:srgbClr val="FFC000"/>
                </a:solidFill>
                <a:latin typeface="+mn-lt"/>
                <a:cs typeface="Helvetica"/>
              </a:rPr>
              <a:t>PrEP</a:t>
            </a:r>
            <a:r>
              <a:rPr lang="en-US" b="1" dirty="0" smtClean="0">
                <a:solidFill>
                  <a:srgbClr val="FFC000"/>
                </a:solidFill>
                <a:latin typeface="+mn-lt"/>
                <a:cs typeface="Helvetica"/>
              </a:rPr>
              <a:t>?</a:t>
            </a:r>
            <a:endParaRPr lang="en-US" dirty="0">
              <a:latin typeface="+mn-lt"/>
            </a:endParaRPr>
          </a:p>
        </p:txBody>
      </p:sp>
    </p:spTree>
    <p:extLst>
      <p:ext uri="{BB962C8B-B14F-4D97-AF65-F5344CB8AC3E}">
        <p14:creationId xmlns:p14="http://schemas.microsoft.com/office/powerpoint/2010/main" val="3206093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55">
                                            <p:txEl>
                                              <p:pRg st="0" end="0"/>
                                            </p:txEl>
                                          </p:spTgt>
                                        </p:tgtEl>
                                        <p:attrNameLst>
                                          <p:attrName>style.visibility</p:attrName>
                                        </p:attrNameLst>
                                      </p:cBhvr>
                                      <p:to>
                                        <p:strVal val="visible"/>
                                      </p:to>
                                    </p:set>
                                    <p:animEffect transition="in" filter="fade">
                                      <p:cBhvr>
                                        <p:cTn id="14" dur="250"/>
                                        <p:tgtEl>
                                          <p:spTgt spid="5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5">
                                            <p:txEl>
                                              <p:pRg st="1" end="1"/>
                                            </p:txEl>
                                          </p:spTgt>
                                        </p:tgtEl>
                                        <p:attrNameLst>
                                          <p:attrName>style.visibility</p:attrName>
                                        </p:attrNameLst>
                                      </p:cBhvr>
                                      <p:to>
                                        <p:strVal val="visible"/>
                                      </p:to>
                                    </p:set>
                                    <p:animEffect transition="in" filter="fade">
                                      <p:cBhvr>
                                        <p:cTn id="19" dur="250"/>
                                        <p:tgtEl>
                                          <p:spTgt spid="5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5">
                                            <p:txEl>
                                              <p:pRg st="2" end="2"/>
                                            </p:txEl>
                                          </p:spTgt>
                                        </p:tgtEl>
                                        <p:attrNameLst>
                                          <p:attrName>style.visibility</p:attrName>
                                        </p:attrNameLst>
                                      </p:cBhvr>
                                      <p:to>
                                        <p:strVal val="visible"/>
                                      </p:to>
                                    </p:set>
                                    <p:animEffect transition="in" filter="fade">
                                      <p:cBhvr>
                                        <p:cTn id="24" dur="250"/>
                                        <p:tgtEl>
                                          <p:spTgt spid="5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250"/>
                                        <p:tgtEl>
                                          <p:spTgt spid="3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
                                            <p:txEl>
                                              <p:pRg st="1" end="1"/>
                                            </p:txEl>
                                          </p:spTgt>
                                        </p:tgtEl>
                                        <p:attrNameLst>
                                          <p:attrName>style.visibility</p:attrName>
                                        </p:attrNameLst>
                                      </p:cBhvr>
                                      <p:to>
                                        <p:strVal val="visible"/>
                                      </p:to>
                                    </p:set>
                                    <p:animEffect transition="in" filter="fade">
                                      <p:cBhvr>
                                        <p:cTn id="34" dur="250"/>
                                        <p:tgtEl>
                                          <p:spTgt spid="3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
                                            <p:txEl>
                                              <p:pRg st="2" end="2"/>
                                            </p:txEl>
                                          </p:spTgt>
                                        </p:tgtEl>
                                        <p:attrNameLst>
                                          <p:attrName>style.visibility</p:attrName>
                                        </p:attrNameLst>
                                      </p:cBhvr>
                                      <p:to>
                                        <p:strVal val="visible"/>
                                      </p:to>
                                    </p:set>
                                    <p:animEffect transition="in" filter="fade">
                                      <p:cBhvr>
                                        <p:cTn id="39" dur="25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28600"/>
            <a:ext cx="8229600" cy="1219200"/>
          </a:xfrm>
        </p:spPr>
        <p:txBody>
          <a:bodyPr>
            <a:normAutofit fontScale="90000"/>
          </a:bodyPr>
          <a:lstStyle/>
          <a:p>
            <a:pPr>
              <a:defRPr/>
            </a:pPr>
            <a:r>
              <a:rPr lang="en-US" sz="3800" dirty="0" err="1"/>
              <a:t>Postexposure</a:t>
            </a:r>
            <a:r>
              <a:rPr lang="en-US" sz="3800" dirty="0"/>
              <a:t> </a:t>
            </a:r>
            <a:r>
              <a:rPr lang="en-US" sz="3800" dirty="0" smtClean="0"/>
              <a:t>Prophylaxis (PEP)</a:t>
            </a:r>
            <a:r>
              <a:rPr lang="en-US" dirty="0" smtClean="0"/>
              <a:t/>
            </a:r>
            <a:br>
              <a:rPr lang="en-US" dirty="0" smtClean="0"/>
            </a:br>
            <a:r>
              <a:rPr lang="en-US" sz="2900" dirty="0"/>
              <a:t>	Infection Control and Hospital Epidemiology September 2013, vol. 34, no. 9</a:t>
            </a:r>
          </a:p>
        </p:txBody>
      </p:sp>
      <p:sp>
        <p:nvSpPr>
          <p:cNvPr id="13315" name="Content Placeholder 3"/>
          <p:cNvSpPr>
            <a:spLocks noGrp="1"/>
          </p:cNvSpPr>
          <p:nvPr>
            <p:ph type="body" idx="1"/>
          </p:nvPr>
        </p:nvSpPr>
        <p:spPr>
          <a:xfrm>
            <a:off x="533403" y="1905005"/>
            <a:ext cx="8077200" cy="4302125"/>
          </a:xfrm>
        </p:spPr>
        <p:txBody>
          <a:bodyPr/>
          <a:lstStyle/>
          <a:p>
            <a:r>
              <a:rPr lang="en-US" altLang="en-US" sz="2400" dirty="0"/>
              <a:t>Updated US Public Health Service Guidelines for the Management of Occupational Exposures to Human Immunodeﬁciency Virus and Recommendations for </a:t>
            </a:r>
            <a:r>
              <a:rPr lang="en-US" altLang="en-US" sz="2400" dirty="0" err="1"/>
              <a:t>Postexposure</a:t>
            </a:r>
            <a:r>
              <a:rPr lang="en-US" altLang="en-US" sz="2400" dirty="0"/>
              <a:t> Prophylaxis</a:t>
            </a:r>
          </a:p>
          <a:p>
            <a:endParaRPr lang="en-US" altLang="en-US" sz="2200" dirty="0"/>
          </a:p>
          <a:p>
            <a:r>
              <a:rPr lang="en-US" altLang="en-US" sz="2200" dirty="0"/>
              <a:t>David T. </a:t>
            </a:r>
            <a:r>
              <a:rPr lang="en-US" altLang="en-US" sz="2200" dirty="0" err="1"/>
              <a:t>Kuhar</a:t>
            </a:r>
            <a:r>
              <a:rPr lang="en-US" altLang="en-US" sz="2200" dirty="0"/>
              <a:t>, MD; David K. Henderson, MD; Kimberly A. </a:t>
            </a:r>
            <a:r>
              <a:rPr lang="en-US" altLang="en-US" sz="2200" dirty="0" err="1"/>
              <a:t>Struble</a:t>
            </a:r>
            <a:r>
              <a:rPr lang="en-US" altLang="en-US" sz="2200" dirty="0"/>
              <a:t>, </a:t>
            </a:r>
            <a:r>
              <a:rPr lang="en-US" altLang="en-US" sz="2200" dirty="0" err="1"/>
              <a:t>PharmD</a:t>
            </a:r>
            <a:r>
              <a:rPr lang="en-US" altLang="en-US" sz="2200" dirty="0"/>
              <a:t>; </a:t>
            </a:r>
            <a:r>
              <a:rPr lang="en-US" altLang="en-US" sz="2200" dirty="0" err="1"/>
              <a:t>Walid</a:t>
            </a:r>
            <a:r>
              <a:rPr lang="en-US" altLang="en-US" sz="2200" dirty="0"/>
              <a:t> </a:t>
            </a:r>
            <a:r>
              <a:rPr lang="en-US" altLang="en-US" sz="2200" dirty="0" err="1"/>
              <a:t>Heneine</a:t>
            </a:r>
            <a:r>
              <a:rPr lang="en-US" altLang="en-US" sz="2200" dirty="0"/>
              <a:t>, PhD; </a:t>
            </a:r>
            <a:r>
              <a:rPr lang="en-US" altLang="en-US" sz="2200" dirty="0" err="1"/>
              <a:t>Vasavi</a:t>
            </a:r>
            <a:r>
              <a:rPr lang="en-US" altLang="en-US" sz="2200" dirty="0"/>
              <a:t> Thomas, </a:t>
            </a:r>
            <a:r>
              <a:rPr lang="en-US" altLang="en-US" sz="2200" dirty="0" err="1"/>
              <a:t>RPh</a:t>
            </a:r>
            <a:r>
              <a:rPr lang="en-US" altLang="en-US" sz="2200" dirty="0"/>
              <a:t>, MPH; Laura W. Cheever, MD, </a:t>
            </a:r>
            <a:r>
              <a:rPr lang="en-US" altLang="en-US" sz="2200" dirty="0" err="1"/>
              <a:t>ScM</a:t>
            </a:r>
            <a:r>
              <a:rPr lang="en-US" altLang="en-US" sz="2200" dirty="0"/>
              <a:t>; Ahmed </a:t>
            </a:r>
            <a:r>
              <a:rPr lang="en-US" altLang="en-US" sz="2200" dirty="0" err="1"/>
              <a:t>Gomaa</a:t>
            </a:r>
            <a:r>
              <a:rPr lang="en-US" altLang="en-US" sz="2200" dirty="0"/>
              <a:t>, MD, ScD, MSPH; </a:t>
            </a:r>
            <a:r>
              <a:rPr lang="en-US" altLang="en-US" sz="2200" dirty="0" err="1"/>
              <a:t>Adelisa</a:t>
            </a:r>
            <a:r>
              <a:rPr lang="en-US" altLang="en-US" sz="2200" dirty="0"/>
              <a:t> L. </a:t>
            </a:r>
            <a:r>
              <a:rPr lang="en-US" altLang="en-US" sz="2200" dirty="0" err="1"/>
              <a:t>Panlilio</a:t>
            </a:r>
            <a:r>
              <a:rPr lang="en-US" altLang="en-US" sz="2200" dirty="0"/>
              <a:t>, </a:t>
            </a:r>
            <a:r>
              <a:rPr lang="en-US" altLang="en-US" sz="2200" dirty="0" smtClean="0"/>
              <a:t>MD</a:t>
            </a:r>
            <a:endParaRPr lang="en-US" altLang="en-US" sz="2200" dirty="0"/>
          </a:p>
        </p:txBody>
      </p:sp>
    </p:spTree>
    <p:custDataLst>
      <p:tags r:id="rId1"/>
    </p:custDataLst>
    <p:extLst>
      <p:ext uri="{BB962C8B-B14F-4D97-AF65-F5344CB8AC3E}">
        <p14:creationId xmlns:p14="http://schemas.microsoft.com/office/powerpoint/2010/main" val="1911008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7772400" cy="1295400"/>
          </a:xfrm>
        </p:spPr>
        <p:txBody>
          <a:bodyPr/>
          <a:lstStyle/>
          <a:p>
            <a:pPr eaLnBrk="1" hangingPunct="1"/>
            <a:r>
              <a:rPr lang="en-US" altLang="en-US" sz="3600" dirty="0"/>
              <a:t>Average Risk of Transmission After Percutaneous Exposure to Blood</a:t>
            </a:r>
          </a:p>
        </p:txBody>
      </p:sp>
      <p:sp>
        <p:nvSpPr>
          <p:cNvPr id="20483" name="Rectangle 3"/>
          <p:cNvSpPr>
            <a:spLocks noGrp="1" noChangeArrowheads="1"/>
          </p:cNvSpPr>
          <p:nvPr>
            <p:ph type="body" idx="1"/>
          </p:nvPr>
        </p:nvSpPr>
        <p:spPr>
          <a:xfrm>
            <a:off x="457200" y="1600200"/>
            <a:ext cx="8458200" cy="4800600"/>
          </a:xfrm>
        </p:spPr>
        <p:txBody>
          <a:bodyPr>
            <a:normAutofit lnSpcReduction="10000"/>
          </a:bodyPr>
          <a:lstStyle/>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r>
              <a:rPr lang="en-US" altLang="en-US" dirty="0"/>
              <a:t>	</a:t>
            </a:r>
            <a:r>
              <a:rPr lang="en-US" altLang="en-US" dirty="0" smtClean="0"/>
              <a:t>	</a:t>
            </a:r>
            <a:r>
              <a:rPr lang="en-US" altLang="en-US" b="1" u="sng" dirty="0" smtClean="0"/>
              <a:t>Source					Risk (%)</a:t>
            </a:r>
          </a:p>
          <a:p>
            <a:pPr eaLnBrk="1" hangingPunct="1">
              <a:buFont typeface="Wingdings" panose="05000000000000000000" pitchFamily="2" charset="2"/>
              <a:buNone/>
            </a:pPr>
            <a:endParaRPr lang="en-US" altLang="en-US" sz="1000" b="1" u="sng" dirty="0"/>
          </a:p>
          <a:p>
            <a:pPr eaLnBrk="1" hangingPunct="1">
              <a:buFont typeface="Wingdings" panose="05000000000000000000" pitchFamily="2" charset="2"/>
              <a:buNone/>
            </a:pPr>
            <a:r>
              <a:rPr lang="en-US" altLang="en-US" dirty="0" smtClean="0"/>
              <a:t>		HIV					  0.3</a:t>
            </a: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r>
              <a:rPr lang="en-US" altLang="en-US" dirty="0"/>
              <a:t>	</a:t>
            </a:r>
            <a:r>
              <a:rPr lang="en-US" altLang="en-US" dirty="0" smtClean="0"/>
              <a:t>	Hepatitis C			   	  1.8</a:t>
            </a: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r>
              <a:rPr lang="en-US" altLang="en-US" dirty="0"/>
              <a:t>	</a:t>
            </a:r>
            <a:r>
              <a:rPr lang="en-US" altLang="en-US" dirty="0" smtClean="0"/>
              <a:t>	Hepatitis B (only if </a:t>
            </a:r>
            <a:r>
              <a:rPr lang="en-US" altLang="en-US" dirty="0" err="1" smtClean="0"/>
              <a:t>HBeAG</a:t>
            </a:r>
            <a:r>
              <a:rPr lang="en-US" altLang="en-US" dirty="0" smtClean="0"/>
              <a:t>)	</a:t>
            </a:r>
            <a:r>
              <a:rPr lang="en-US" altLang="en-US" dirty="0"/>
              <a:t>	</a:t>
            </a:r>
            <a:r>
              <a:rPr lang="en-US" altLang="en-US" dirty="0" smtClean="0"/>
              <a:t>  30.0</a:t>
            </a:r>
          </a:p>
          <a:p>
            <a:pPr eaLnBrk="1" hangingPunct="1">
              <a:buFont typeface="Wingdings" panose="05000000000000000000" pitchFamily="2" charset="2"/>
              <a:buNone/>
            </a:pPr>
            <a:r>
              <a:rPr lang="en-US" altLang="en-US" dirty="0"/>
              <a:t>		</a:t>
            </a:r>
            <a:endParaRPr lang="en-US" altLang="en-US" dirty="0" smtClean="0"/>
          </a:p>
          <a:p>
            <a:pPr eaLnBrk="1" hangingPunct="1">
              <a:buFont typeface="Wingdings" panose="05000000000000000000" pitchFamily="2" charset="2"/>
              <a:buNone/>
            </a:pPr>
            <a:endParaRPr lang="en-US" altLang="en-US" dirty="0"/>
          </a:p>
          <a:p>
            <a:pPr eaLnBrk="1" hangingPunct="1">
              <a:buNone/>
            </a:pPr>
            <a:r>
              <a:rPr lang="en-US" altLang="en-US" sz="2200" dirty="0"/>
              <a:t>(Only confirmed case reported after 1999 was in 2008 in a lab tech who sustained a needle stick while working with live HIV culture</a:t>
            </a:r>
            <a:r>
              <a:rPr lang="en-US" altLang="en-US" sz="2200" dirty="0" smtClean="0"/>
              <a:t>) </a:t>
            </a:r>
            <a:r>
              <a:rPr lang="en-US" altLang="en-US" sz="2200" dirty="0" smtClean="0">
                <a:hlinkClick r:id="rId4"/>
              </a:rPr>
              <a:t>http</a:t>
            </a:r>
            <a:r>
              <a:rPr lang="en-US" altLang="en-US" sz="2200" dirty="0">
                <a:hlinkClick r:id="rId4"/>
              </a:rPr>
              <a:t>://</a:t>
            </a:r>
            <a:r>
              <a:rPr lang="en-US" altLang="en-US" sz="2200" dirty="0" smtClean="0">
                <a:hlinkClick r:id="rId4"/>
              </a:rPr>
              <a:t>www.medscape.com/viewarticle/837919</a:t>
            </a:r>
            <a:endParaRPr lang="en-US" altLang="en-US" sz="2200" dirty="0" smtClean="0"/>
          </a:p>
          <a:p>
            <a:pPr eaLnBrk="1" hangingPunct="1">
              <a:buNone/>
            </a:pPr>
            <a:endParaRPr lang="en-US" altLang="en-US" sz="2200" dirty="0" smtClean="0"/>
          </a:p>
        </p:txBody>
      </p:sp>
    </p:spTree>
    <p:custDataLst>
      <p:tags r:id="rId1"/>
    </p:custDataLst>
    <p:extLst>
      <p:ext uri="{BB962C8B-B14F-4D97-AF65-F5344CB8AC3E}">
        <p14:creationId xmlns:p14="http://schemas.microsoft.com/office/powerpoint/2010/main" val="1847494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28600" y="274638"/>
            <a:ext cx="8458200" cy="944562"/>
          </a:xfrm>
        </p:spPr>
        <p:txBody>
          <a:bodyPr>
            <a:normAutofit fontScale="90000"/>
          </a:bodyPr>
          <a:lstStyle/>
          <a:p>
            <a:r>
              <a:rPr lang="en-US" altLang="en-US" sz="3600" b="1" dirty="0"/>
              <a:t>Who should use </a:t>
            </a:r>
            <a:r>
              <a:rPr lang="en-US" altLang="en-US" sz="3600" b="1" dirty="0" smtClean="0"/>
              <a:t>N-PEP?  Other </a:t>
            </a:r>
            <a:r>
              <a:rPr lang="en-US" altLang="en-US" sz="3600" b="1" dirty="0"/>
              <a:t>Exposures</a:t>
            </a:r>
            <a:endParaRPr lang="en-US" altLang="en-US" sz="3600" dirty="0"/>
          </a:p>
        </p:txBody>
      </p:sp>
      <p:sp>
        <p:nvSpPr>
          <p:cNvPr id="59395" name="Content Placeholder 2"/>
          <p:cNvSpPr>
            <a:spLocks noGrp="1"/>
          </p:cNvSpPr>
          <p:nvPr>
            <p:ph type="body" idx="1"/>
          </p:nvPr>
        </p:nvSpPr>
        <p:spPr>
          <a:xfrm>
            <a:off x="228600" y="1219200"/>
            <a:ext cx="8686800" cy="5029201"/>
          </a:xfrm>
        </p:spPr>
        <p:txBody>
          <a:bodyPr/>
          <a:lstStyle/>
          <a:p>
            <a:pPr>
              <a:buClr>
                <a:schemeClr val="bg1"/>
              </a:buClr>
              <a:buFont typeface="Arial" panose="020B0604020202020204" pitchFamily="34" charset="0"/>
              <a:buChar char="•"/>
            </a:pPr>
            <a:r>
              <a:rPr lang="en-US" altLang="en-US" sz="2800" dirty="0" smtClean="0"/>
              <a:t>In 2005, CDC concluded N-PEP should be available after HIV exposures that are not work-related.</a:t>
            </a:r>
          </a:p>
          <a:p>
            <a:pPr>
              <a:buClr>
                <a:schemeClr val="bg1"/>
              </a:buClr>
              <a:buFont typeface="Arial" panose="020B0604020202020204" pitchFamily="34" charset="0"/>
              <a:buChar char="•"/>
            </a:pPr>
            <a:endParaRPr lang="en-US" altLang="en-US" sz="800" dirty="0" smtClean="0"/>
          </a:p>
          <a:p>
            <a:pPr lvl="1">
              <a:buClr>
                <a:srgbClr val="FFC000"/>
              </a:buClr>
              <a:buFont typeface="Arial" panose="020B0604020202020204" pitchFamily="34" charset="0"/>
              <a:buChar char="•"/>
            </a:pPr>
            <a:r>
              <a:rPr lang="en-US" altLang="en-US" sz="2600" dirty="0"/>
              <a:t>During unsafe sexual activity (condom breaking during sex), or if they share needles for IDU</a:t>
            </a:r>
            <a:r>
              <a:rPr lang="en-US" altLang="en-US" sz="2600" dirty="0" smtClean="0"/>
              <a:t>.</a:t>
            </a:r>
          </a:p>
          <a:p>
            <a:pPr lvl="1">
              <a:buClr>
                <a:srgbClr val="FFC000"/>
              </a:buClr>
              <a:buFont typeface="Arial" panose="020B0604020202020204" pitchFamily="34" charset="0"/>
              <a:buChar char="•"/>
            </a:pPr>
            <a:endParaRPr lang="en-US" altLang="en-US" sz="800" dirty="0"/>
          </a:p>
          <a:p>
            <a:pPr lvl="1">
              <a:buClr>
                <a:srgbClr val="FFC000"/>
              </a:buClr>
              <a:buFont typeface="Arial" panose="020B0604020202020204" pitchFamily="34" charset="0"/>
              <a:buChar char="•"/>
            </a:pPr>
            <a:r>
              <a:rPr lang="en-US" altLang="en-US" sz="2600" dirty="0" smtClean="0"/>
              <a:t>Infants </a:t>
            </a:r>
            <a:r>
              <a:rPr lang="en-US" altLang="en-US" sz="2600" dirty="0"/>
              <a:t>exposed to breast milk from infected </a:t>
            </a:r>
            <a:r>
              <a:rPr lang="en-US" altLang="en-US" sz="2600" dirty="0" smtClean="0"/>
              <a:t>woman.</a:t>
            </a:r>
          </a:p>
          <a:p>
            <a:pPr lvl="1">
              <a:buClr>
                <a:schemeClr val="bg1"/>
              </a:buClr>
              <a:buFont typeface="Arial" panose="020B0604020202020204" pitchFamily="34" charset="0"/>
              <a:buChar char="•"/>
            </a:pPr>
            <a:endParaRPr lang="en-US" altLang="en-US" sz="1000" dirty="0" smtClean="0"/>
          </a:p>
          <a:p>
            <a:pPr>
              <a:buClr>
                <a:schemeClr val="bg1"/>
              </a:buClr>
              <a:buFont typeface="Arial" panose="020B0604020202020204" pitchFamily="34" charset="0"/>
              <a:buChar char="•"/>
            </a:pPr>
            <a:r>
              <a:rPr lang="en-US" altLang="en-US" sz="2800" dirty="0" smtClean="0"/>
              <a:t>Guidelines were updated in April 2016.</a:t>
            </a:r>
          </a:p>
          <a:p>
            <a:pPr>
              <a:buClr>
                <a:schemeClr val="bg1"/>
              </a:buClr>
              <a:buFont typeface="Arial" panose="020B0604020202020204" pitchFamily="34" charset="0"/>
              <a:buChar char="•"/>
            </a:pPr>
            <a:endParaRPr lang="en-US" altLang="en-US" sz="1000" dirty="0"/>
          </a:p>
          <a:p>
            <a:pPr>
              <a:buClr>
                <a:schemeClr val="bg1"/>
              </a:buClr>
              <a:buFont typeface="Arial" panose="020B0604020202020204" pitchFamily="34" charset="0"/>
              <a:buChar char="•"/>
            </a:pPr>
            <a:r>
              <a:rPr lang="en-US" altLang="en-US" sz="2800" dirty="0" smtClean="0"/>
              <a:t>Study of N-PEP in 400 cases of possible sexual exposure to HIV, not one person became infected with HIV.</a:t>
            </a:r>
          </a:p>
        </p:txBody>
      </p:sp>
      <p:sp>
        <p:nvSpPr>
          <p:cNvPr id="2" name="Footer Placeholder 1"/>
          <p:cNvSpPr>
            <a:spLocks noGrp="1"/>
          </p:cNvSpPr>
          <p:nvPr>
            <p:ph type="ftr" sz="quarter" idx="11"/>
          </p:nvPr>
        </p:nvSpPr>
        <p:spPr/>
        <p:txBody>
          <a:bodyPr/>
          <a:lstStyle/>
          <a:p>
            <a:pPr>
              <a:defRPr/>
            </a:pPr>
            <a:r>
              <a:rPr lang="en-US" smtClean="0">
                <a:solidFill>
                  <a:prstClr val="black">
                    <a:tint val="75000"/>
                  </a:prstClr>
                </a:solidFill>
              </a:rPr>
              <a:t>http://www.aidsinfonet.org/fact_sheets/view/156</a:t>
            </a:r>
            <a:endParaRPr lang="en-US" dirty="0">
              <a:solidFill>
                <a:prstClr val="black">
                  <a:tint val="75000"/>
                </a:prstClr>
              </a:solidFill>
            </a:endParaRPr>
          </a:p>
        </p:txBody>
      </p:sp>
    </p:spTree>
    <p:extLst>
      <p:ext uri="{BB962C8B-B14F-4D97-AF65-F5344CB8AC3E}">
        <p14:creationId xmlns:p14="http://schemas.microsoft.com/office/powerpoint/2010/main" val="3297720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41350" y="520700"/>
            <a:ext cx="7772400" cy="914400"/>
          </a:xfrm>
        </p:spPr>
        <p:txBody>
          <a:bodyPr/>
          <a:lstStyle/>
          <a:p>
            <a:pPr eaLnBrk="1" hangingPunct="1"/>
            <a:r>
              <a:rPr lang="en-US" altLang="en-US" sz="5400" dirty="0" err="1"/>
              <a:t>PEPline</a:t>
            </a:r>
            <a:endParaRPr lang="en-US" altLang="en-US" dirty="0" smtClean="0"/>
          </a:p>
        </p:txBody>
      </p:sp>
      <p:graphicFrame>
        <p:nvGraphicFramePr>
          <p:cNvPr id="4098" name="Object 2">
            <a:hlinkClick r:id="rId5"/>
          </p:cNvPr>
          <p:cNvGraphicFramePr>
            <a:graphicFrameLocks noGrp="1" noChangeAspect="1"/>
          </p:cNvGraphicFramePr>
          <p:nvPr>
            <p:ph type="clipArt" sz="half" idx="1"/>
          </p:nvPr>
        </p:nvGraphicFramePr>
        <p:xfrm>
          <a:off x="203200" y="2144713"/>
          <a:ext cx="3116263" cy="3246437"/>
        </p:xfrm>
        <a:graphic>
          <a:graphicData uri="http://schemas.openxmlformats.org/presentationml/2006/ole">
            <mc:AlternateContent xmlns:mc="http://schemas.openxmlformats.org/markup-compatibility/2006">
              <mc:Choice xmlns:v="urn:schemas-microsoft-com:vml" Requires="v">
                <p:oleObj spid="_x0000_s1050" name="Photo Editor Photo" r:id="rId6" imgW="2505425" imgH="2610214" progId="">
                  <p:embed/>
                </p:oleObj>
              </mc:Choice>
              <mc:Fallback>
                <p:oleObj name="Photo Editor Photo" r:id="rId6" imgW="2505425" imgH="2610214" progId="">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200" y="2144713"/>
                        <a:ext cx="3116263" cy="3246437"/>
                      </a:xfrm>
                      <a:prstGeom prst="rect">
                        <a:avLst/>
                      </a:prstGeom>
                    </p:spPr>
                  </p:pic>
                </p:oleObj>
              </mc:Fallback>
            </mc:AlternateContent>
          </a:graphicData>
        </a:graphic>
      </p:graphicFrame>
      <p:sp>
        <p:nvSpPr>
          <p:cNvPr id="4101" name="Rectangle 5"/>
          <p:cNvSpPr>
            <a:spLocks noGrp="1" noChangeArrowheads="1"/>
          </p:cNvSpPr>
          <p:nvPr>
            <p:ph type="body" sz="half" idx="2"/>
          </p:nvPr>
        </p:nvSpPr>
        <p:spPr>
          <a:xfrm>
            <a:off x="3352800" y="1371600"/>
            <a:ext cx="5448300" cy="5486400"/>
          </a:xfrm>
          <a:solidFill>
            <a:schemeClr val="tx1"/>
          </a:solidFill>
        </p:spPr>
        <p:txBody>
          <a:bodyPr/>
          <a:lstStyle/>
          <a:p>
            <a:pPr algn="ctr" eaLnBrk="1" hangingPunct="1">
              <a:buFont typeface="Wingdings" panose="05000000000000000000" pitchFamily="2" charset="2"/>
              <a:buNone/>
            </a:pPr>
            <a:r>
              <a:rPr lang="en-US" altLang="en-US" sz="2400" dirty="0">
                <a:solidFill>
                  <a:srgbClr val="000000"/>
                </a:solidFill>
              </a:rPr>
              <a:t>National Clinicians’ Post-Exposure Prophylaxis Hotline  (</a:t>
            </a:r>
            <a:r>
              <a:rPr lang="en-US" altLang="en-US" sz="2400" dirty="0" err="1">
                <a:solidFill>
                  <a:srgbClr val="000000"/>
                </a:solidFill>
              </a:rPr>
              <a:t>PEPline</a:t>
            </a:r>
            <a:r>
              <a:rPr lang="en-US" altLang="en-US" sz="2000" dirty="0">
                <a:solidFill>
                  <a:srgbClr val="000000"/>
                </a:solidFill>
              </a:rPr>
              <a:t>)</a:t>
            </a:r>
          </a:p>
          <a:p>
            <a:r>
              <a:rPr lang="en-US" altLang="en-US" sz="2000" b="1" dirty="0" err="1">
                <a:solidFill>
                  <a:schemeClr val="bg1"/>
                </a:solidFill>
              </a:rPr>
              <a:t>PEPline</a:t>
            </a:r>
            <a:r>
              <a:rPr lang="en-US" altLang="en-US" sz="2000" b="1" dirty="0">
                <a:solidFill>
                  <a:schemeClr val="bg1"/>
                </a:solidFill>
              </a:rPr>
              <a:t> clinicians will respond to calls between 9 a.m. and 2 a.m. EST. </a:t>
            </a:r>
            <a:endParaRPr lang="en-US" altLang="en-US" sz="2000" dirty="0">
              <a:solidFill>
                <a:schemeClr val="bg1"/>
              </a:solidFill>
            </a:endParaRPr>
          </a:p>
          <a:p>
            <a:r>
              <a:rPr lang="en-US" altLang="en-US" sz="2000" dirty="0">
                <a:solidFill>
                  <a:schemeClr val="bg1"/>
                </a:solidFill>
              </a:rPr>
              <a:t>For urgent occupational exposure needs, please call during these hours or see the </a:t>
            </a:r>
            <a:r>
              <a:rPr lang="en-US" altLang="en-US" sz="2000" dirty="0" err="1">
                <a:solidFill>
                  <a:schemeClr val="bg1"/>
                </a:solidFill>
                <a:hlinkClick r:id="rId8"/>
              </a:rPr>
              <a:t>PEPline</a:t>
            </a:r>
            <a:r>
              <a:rPr lang="en-US" altLang="en-US" sz="2000" dirty="0">
                <a:solidFill>
                  <a:schemeClr val="bg1"/>
                </a:solidFill>
                <a:hlinkClick r:id="rId8"/>
              </a:rPr>
              <a:t> </a:t>
            </a:r>
            <a:r>
              <a:rPr lang="en-US" altLang="en-US" sz="2000" dirty="0" err="1">
                <a:solidFill>
                  <a:schemeClr val="bg1"/>
                </a:solidFill>
                <a:hlinkClick r:id="rId8"/>
              </a:rPr>
              <a:t>Guidances</a:t>
            </a:r>
            <a:r>
              <a:rPr lang="en-US" altLang="en-US" sz="2000" dirty="0">
                <a:solidFill>
                  <a:schemeClr val="bg1"/>
                </a:solidFill>
                <a:hlinkClick r:id="rId8"/>
              </a:rPr>
              <a:t> for Occupational Exposures</a:t>
            </a:r>
            <a:r>
              <a:rPr lang="en-US" altLang="en-US" sz="2000" dirty="0">
                <a:solidFill>
                  <a:schemeClr val="bg1"/>
                </a:solidFill>
              </a:rPr>
              <a:t>. </a:t>
            </a:r>
          </a:p>
          <a:p>
            <a:pPr algn="ctr" eaLnBrk="1" hangingPunct="1"/>
            <a:r>
              <a:rPr lang="en-US" altLang="en-US" sz="2000" dirty="0">
                <a:solidFill>
                  <a:schemeClr val="bg1"/>
                </a:solidFill>
              </a:rPr>
              <a:t>7 days a week</a:t>
            </a:r>
          </a:p>
          <a:p>
            <a:pPr algn="ctr" eaLnBrk="1" hangingPunct="1"/>
            <a:r>
              <a:rPr lang="en-US" altLang="en-US" dirty="0" smtClean="0">
                <a:solidFill>
                  <a:schemeClr val="bg1"/>
                </a:solidFill>
              </a:rPr>
              <a:t>1-888-HIV-4911</a:t>
            </a:r>
          </a:p>
          <a:p>
            <a:pPr algn="ctr" eaLnBrk="1" hangingPunct="1"/>
            <a:r>
              <a:rPr lang="en-US" altLang="en-US" sz="2400" dirty="0">
                <a:solidFill>
                  <a:schemeClr val="bg1"/>
                </a:solidFill>
              </a:rPr>
              <a:t>http://www.ucsf.edu/hivcntr/services.html#pepline</a:t>
            </a:r>
            <a:endParaRPr lang="en-US" altLang="en-US" sz="1400" i="1" dirty="0">
              <a:solidFill>
                <a:schemeClr val="bg1"/>
              </a:solidFill>
              <a:hlinkClick r:id="rId9"/>
            </a:endParaRPr>
          </a:p>
          <a:p>
            <a:pPr algn="ctr" eaLnBrk="1" hangingPunct="1"/>
            <a:endParaRPr lang="en-US" altLang="en-US" sz="1400" i="1" dirty="0">
              <a:solidFill>
                <a:srgbClr val="000000"/>
              </a:solidFill>
            </a:endParaRPr>
          </a:p>
          <a:p>
            <a:pPr algn="ctr" eaLnBrk="1" hangingPunct="1"/>
            <a:r>
              <a:rPr lang="en-US" altLang="en-US" sz="1400" i="1" dirty="0">
                <a:solidFill>
                  <a:srgbClr val="000000"/>
                </a:solidFill>
              </a:rPr>
              <a:t>a joint program of UCSF/SFGH CPAT / EPI Center supported by HRSA and  CDC</a:t>
            </a:r>
          </a:p>
        </p:txBody>
      </p:sp>
      <p:sp>
        <p:nvSpPr>
          <p:cNvPr id="4100" name="Text Box 3"/>
          <p:cNvSpPr txBox="1">
            <a:spLocks noChangeArrowheads="1"/>
          </p:cNvSpPr>
          <p:nvPr/>
        </p:nvSpPr>
        <p:spPr bwMode="auto">
          <a:xfrm>
            <a:off x="5200680" y="2020916"/>
            <a:ext cx="182953" cy="46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0560" tIns="45280" rIns="90560" bIns="4528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algn="ctr" eaLnBrk="0" fontAlgn="base" hangingPunct="0">
              <a:spcBef>
                <a:spcPct val="0"/>
              </a:spcBef>
              <a:spcAft>
                <a:spcPct val="0"/>
              </a:spcAft>
              <a:defRPr>
                <a:solidFill>
                  <a:schemeClr val="tx1"/>
                </a:solidFill>
                <a:latin typeface="Tahoma" panose="020B0604030504040204" pitchFamily="34" charset="0"/>
              </a:defRPr>
            </a:lvl6pPr>
            <a:lvl7pPr marL="2971800" indent="-228600" algn="ctr" eaLnBrk="0" fontAlgn="base" hangingPunct="0">
              <a:spcBef>
                <a:spcPct val="0"/>
              </a:spcBef>
              <a:spcAft>
                <a:spcPct val="0"/>
              </a:spcAft>
              <a:defRPr>
                <a:solidFill>
                  <a:schemeClr val="tx1"/>
                </a:solidFill>
                <a:latin typeface="Tahoma" panose="020B0604030504040204" pitchFamily="34" charset="0"/>
              </a:defRPr>
            </a:lvl7pPr>
            <a:lvl8pPr marL="3429000" indent="-228600" algn="ctr" eaLnBrk="0" fontAlgn="base" hangingPunct="0">
              <a:spcBef>
                <a:spcPct val="0"/>
              </a:spcBef>
              <a:spcAft>
                <a:spcPct val="0"/>
              </a:spcAft>
              <a:defRPr>
                <a:solidFill>
                  <a:schemeClr val="tx1"/>
                </a:solidFill>
                <a:latin typeface="Tahoma" panose="020B0604030504040204" pitchFamily="34" charset="0"/>
              </a:defRPr>
            </a:lvl8pPr>
            <a:lvl9pPr marL="3886200" indent="-228600" algn="ctr"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2400" b="1"/>
          </a:p>
        </p:txBody>
      </p:sp>
    </p:spTree>
    <p:custDataLst>
      <p:tags r:id="rId2"/>
    </p:custDataLst>
    <p:extLst>
      <p:ext uri="{BB962C8B-B14F-4D97-AF65-F5344CB8AC3E}">
        <p14:creationId xmlns:p14="http://schemas.microsoft.com/office/powerpoint/2010/main" val="18651851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a:xfrm>
            <a:off x="304800" y="76200"/>
            <a:ext cx="8229600" cy="1046162"/>
          </a:xfrm>
        </p:spPr>
        <p:txBody>
          <a:bodyPr>
            <a:normAutofit/>
          </a:bodyPr>
          <a:lstStyle/>
          <a:p>
            <a:pPr eaLnBrk="1" hangingPunct="1"/>
            <a:r>
              <a:rPr lang="en-US" sz="3600" dirty="0"/>
              <a:t>Protective Barriers</a:t>
            </a:r>
            <a:r>
              <a:rPr lang="en-US" sz="3600" dirty="0" smtClean="0"/>
              <a:t>:  Safer </a:t>
            </a:r>
            <a:r>
              <a:rPr lang="en-US" sz="3600" dirty="0"/>
              <a:t>Sex</a:t>
            </a:r>
          </a:p>
        </p:txBody>
      </p:sp>
      <p:sp>
        <p:nvSpPr>
          <p:cNvPr id="869379" name="Rectangle 3"/>
          <p:cNvSpPr>
            <a:spLocks noGrp="1" noChangeArrowheads="1"/>
          </p:cNvSpPr>
          <p:nvPr>
            <p:ph type="body" idx="1"/>
          </p:nvPr>
        </p:nvSpPr>
        <p:spPr/>
        <p:txBody>
          <a:bodyPr>
            <a:normAutofit/>
          </a:bodyPr>
          <a:lstStyle/>
          <a:p>
            <a:pPr eaLnBrk="1" hangingPunct="1">
              <a:buClr>
                <a:schemeClr val="bg1"/>
              </a:buClr>
              <a:buFont typeface="Arial" panose="020B0604020202020204" pitchFamily="34" charset="0"/>
              <a:buChar char="•"/>
            </a:pPr>
            <a:r>
              <a:rPr lang="en-US" sz="3200" dirty="0" smtClean="0"/>
              <a:t>Male latex or polyurethane condom</a:t>
            </a:r>
          </a:p>
          <a:p>
            <a:pPr eaLnBrk="1" hangingPunct="1">
              <a:buClr>
                <a:schemeClr val="bg1"/>
              </a:buClr>
              <a:buFont typeface="Arial" panose="020B0604020202020204" pitchFamily="34" charset="0"/>
              <a:buChar char="•"/>
            </a:pPr>
            <a:endParaRPr lang="en-US" sz="1000" dirty="0" smtClean="0"/>
          </a:p>
          <a:p>
            <a:pPr eaLnBrk="1" hangingPunct="1">
              <a:buClr>
                <a:schemeClr val="bg1"/>
              </a:buClr>
              <a:buFont typeface="Arial" panose="020B0604020202020204" pitchFamily="34" charset="0"/>
              <a:buChar char="•"/>
            </a:pPr>
            <a:r>
              <a:rPr lang="en-US" sz="3200" dirty="0" smtClean="0"/>
              <a:t>Female polyurethane condom </a:t>
            </a:r>
          </a:p>
          <a:p>
            <a:pPr eaLnBrk="1" hangingPunct="1">
              <a:buClr>
                <a:schemeClr val="bg1"/>
              </a:buClr>
              <a:buFont typeface="Arial" panose="020B0604020202020204" pitchFamily="34" charset="0"/>
              <a:buChar char="•"/>
            </a:pPr>
            <a:endParaRPr lang="en-US" sz="1000" dirty="0" smtClean="0"/>
          </a:p>
          <a:p>
            <a:pPr eaLnBrk="1" hangingPunct="1">
              <a:buClr>
                <a:schemeClr val="bg1"/>
              </a:buClr>
              <a:buFont typeface="Arial" panose="020B0604020202020204" pitchFamily="34" charset="0"/>
              <a:buChar char="•"/>
            </a:pPr>
            <a:r>
              <a:rPr lang="en-US" sz="3200" dirty="0" smtClean="0"/>
              <a:t>Dental dams, latex squares</a:t>
            </a:r>
          </a:p>
          <a:p>
            <a:pPr eaLnBrk="1" hangingPunct="1">
              <a:buClr>
                <a:schemeClr val="bg1"/>
              </a:buClr>
              <a:buFont typeface="Arial" panose="020B0604020202020204" pitchFamily="34" charset="0"/>
              <a:buChar char="•"/>
            </a:pPr>
            <a:endParaRPr lang="en-US" sz="1000" dirty="0" smtClean="0"/>
          </a:p>
          <a:p>
            <a:pPr eaLnBrk="1" hangingPunct="1">
              <a:buClr>
                <a:schemeClr val="bg1"/>
              </a:buClr>
              <a:buFont typeface="Arial" panose="020B0604020202020204" pitchFamily="34" charset="0"/>
              <a:buChar char="•"/>
            </a:pPr>
            <a:r>
              <a:rPr lang="en-US" sz="3200" dirty="0" smtClean="0"/>
              <a:t>Lubricants</a:t>
            </a:r>
          </a:p>
        </p:txBody>
      </p:sp>
      <p:pic>
        <p:nvPicPr>
          <p:cNvPr id="869380" name="Picture 4" descr="j0288878"/>
          <p:cNvPicPr>
            <a:picLocks noChangeAspect="1" noChangeArrowheads="1" noCrop="1"/>
          </p:cNvPicPr>
          <p:nvPr/>
        </p:nvPicPr>
        <p:blipFill>
          <a:blip r:embed="rId4" cstate="print"/>
          <a:srcRect/>
          <a:stretch>
            <a:fillRect/>
          </a:stretch>
        </p:blipFill>
        <p:spPr bwMode="auto">
          <a:xfrm>
            <a:off x="5791200" y="4648200"/>
            <a:ext cx="2743200" cy="19304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3717220"/>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229600" cy="838200"/>
          </a:xfrm>
        </p:spPr>
        <p:txBody>
          <a:bodyPr/>
          <a:lstStyle/>
          <a:p>
            <a:r>
              <a:rPr lang="en-US" dirty="0" smtClean="0"/>
              <a:t>The “Wingman” Condom</a:t>
            </a:r>
            <a:endParaRPr lang="en-US" dirty="0"/>
          </a:p>
        </p:txBody>
      </p:sp>
      <p:sp>
        <p:nvSpPr>
          <p:cNvPr id="3" name="Content Placeholder 2"/>
          <p:cNvSpPr>
            <a:spLocks noGrp="1"/>
          </p:cNvSpPr>
          <p:nvPr>
            <p:ph idx="4294967295"/>
          </p:nvPr>
        </p:nvSpPr>
        <p:spPr>
          <a:xfrm>
            <a:off x="304800" y="990601"/>
            <a:ext cx="8610600" cy="2286000"/>
          </a:xfrm>
        </p:spPr>
        <p:txBody>
          <a:bodyPr/>
          <a:lstStyle/>
          <a:p>
            <a:r>
              <a:rPr lang="en-US" sz="2200" dirty="0"/>
              <a:t>“Judged by experts and designers, Wingman condoms was presented the </a:t>
            </a:r>
            <a:r>
              <a:rPr lang="en-US" sz="2200" dirty="0" err="1"/>
              <a:t>iF</a:t>
            </a:r>
            <a:r>
              <a:rPr lang="en-US" sz="2200" dirty="0"/>
              <a:t> Gold Award 2014 award based on the quality of design, degree of innovation, safety, universality and particularly the user-friendliness of the product. The prestigious prize known as the ‘Oscar for product design’ celebrates the 50 best new product designs in the world and has seen previous winners in Nokia, Apple, Porsche and Phillips.”</a:t>
            </a:r>
          </a:p>
        </p:txBody>
      </p:sp>
      <p:sp>
        <p:nvSpPr>
          <p:cNvPr id="4" name="TextBox 3"/>
          <p:cNvSpPr txBox="1"/>
          <p:nvPr/>
        </p:nvSpPr>
        <p:spPr>
          <a:xfrm>
            <a:off x="838200" y="6400824"/>
            <a:ext cx="8001000" cy="368443"/>
          </a:xfrm>
          <a:prstGeom prst="rect">
            <a:avLst/>
          </a:prstGeom>
          <a:noFill/>
        </p:spPr>
        <p:txBody>
          <a:bodyPr wrap="square" lIns="90560" tIns="45280" rIns="90560" bIns="45280" rtlCol="0">
            <a:spAutoFit/>
          </a:bodyPr>
          <a:lstStyle/>
          <a:p>
            <a:r>
              <a:rPr lang="en-US" dirty="0" smtClean="0">
                <a:solidFill>
                  <a:srgbClr val="EBC900"/>
                </a:solidFill>
              </a:rPr>
              <a:t>http://thepositive.com/winged-man-in-the-bedroom/#sthash.lkeZcIRh.dpuf</a:t>
            </a:r>
            <a:endParaRPr lang="en-US" dirty="0">
              <a:solidFill>
                <a:srgbClr val="EBC900"/>
              </a:solidFill>
            </a:endParaRPr>
          </a:p>
        </p:txBody>
      </p:sp>
      <p:pic>
        <p:nvPicPr>
          <p:cNvPr id="5" name="Picture 4" descr="Designers_with_Wingman_condom-original.jpg"/>
          <p:cNvPicPr>
            <a:picLocks noChangeAspect="1"/>
          </p:cNvPicPr>
          <p:nvPr/>
        </p:nvPicPr>
        <p:blipFill>
          <a:blip r:embed="rId2" cstate="print"/>
          <a:stretch>
            <a:fillRect/>
          </a:stretch>
        </p:blipFill>
        <p:spPr>
          <a:xfrm>
            <a:off x="152400" y="3599912"/>
            <a:ext cx="1981200" cy="1910898"/>
          </a:xfrm>
          <a:prstGeom prst="rect">
            <a:avLst/>
          </a:prstGeom>
        </p:spPr>
      </p:pic>
      <p:sp>
        <p:nvSpPr>
          <p:cNvPr id="7" name="TextBox 6"/>
          <p:cNvSpPr txBox="1"/>
          <p:nvPr/>
        </p:nvSpPr>
        <p:spPr>
          <a:xfrm>
            <a:off x="2209800" y="3124200"/>
            <a:ext cx="6781800" cy="2308324"/>
          </a:xfrm>
          <a:prstGeom prst="rect">
            <a:avLst/>
          </a:prstGeom>
          <a:noFill/>
        </p:spPr>
        <p:txBody>
          <a:bodyPr wrap="square" rtlCol="0">
            <a:spAutoFit/>
          </a:bodyPr>
          <a:lstStyle/>
          <a:p>
            <a:r>
              <a:rPr lang="en-US" dirty="0">
                <a:solidFill>
                  <a:srgbClr val="FFC000"/>
                </a:solidFill>
              </a:rPr>
              <a:t>About the product</a:t>
            </a:r>
          </a:p>
          <a:p>
            <a:r>
              <a:rPr lang="en-US" dirty="0">
                <a:solidFill>
                  <a:schemeClr val="bg1"/>
                </a:solidFill>
              </a:rPr>
              <a:t>Easier: apply with 1 hand in 2 seconds, even in the dark.</a:t>
            </a:r>
          </a:p>
          <a:p>
            <a:r>
              <a:rPr lang="en-US" dirty="0">
                <a:solidFill>
                  <a:schemeClr val="bg1"/>
                </a:solidFill>
              </a:rPr>
              <a:t>Thinner: ultra-thin for a more natural feel, while still being safer.</a:t>
            </a:r>
          </a:p>
          <a:p>
            <a:r>
              <a:rPr lang="en-US" dirty="0">
                <a:solidFill>
                  <a:schemeClr val="bg1"/>
                </a:solidFill>
              </a:rPr>
              <a:t>Safer: no hand-condom contact, air-free tip, the right application every time.</a:t>
            </a:r>
          </a:p>
          <a:p>
            <a:r>
              <a:rPr lang="en-US" dirty="0">
                <a:solidFill>
                  <a:schemeClr val="bg1"/>
                </a:solidFill>
              </a:rPr>
              <a:t>How? Just grab a Wingman by its wings, roll it down until the wings release and... Enjoy!</a:t>
            </a:r>
          </a:p>
          <a:p>
            <a:r>
              <a:rPr lang="en-US" dirty="0">
                <a:solidFill>
                  <a:schemeClr val="bg1"/>
                </a:solidFill>
              </a:rPr>
              <a:t>It is an "almost without" experience!</a:t>
            </a:r>
          </a:p>
        </p:txBody>
      </p:sp>
      <p:sp>
        <p:nvSpPr>
          <p:cNvPr id="11" name="TextBox 10"/>
          <p:cNvSpPr txBox="1"/>
          <p:nvPr/>
        </p:nvSpPr>
        <p:spPr>
          <a:xfrm>
            <a:off x="1828800" y="5638800"/>
            <a:ext cx="4953000" cy="381000"/>
          </a:xfrm>
          <a:prstGeom prst="rect">
            <a:avLst/>
          </a:prstGeom>
          <a:noFill/>
        </p:spPr>
        <p:txBody>
          <a:bodyPr wrap="square" rtlCol="0">
            <a:spAutoFit/>
          </a:bodyPr>
          <a:lstStyle/>
          <a:p>
            <a:r>
              <a:rPr lang="en-US" dirty="0" smtClean="0">
                <a:solidFill>
                  <a:schemeClr val="bg1"/>
                </a:solidFill>
              </a:rPr>
              <a:t>$12.86 for a pack of 12 on Amazon</a:t>
            </a:r>
            <a:endParaRPr lang="en-US" dirty="0">
              <a:solidFill>
                <a:schemeClr val="bg1"/>
              </a:solidFill>
            </a:endParaRPr>
          </a:p>
        </p:txBody>
      </p:sp>
    </p:spTree>
    <p:extLst>
      <p:ext uri="{BB962C8B-B14F-4D97-AF65-F5344CB8AC3E}">
        <p14:creationId xmlns:p14="http://schemas.microsoft.com/office/powerpoint/2010/main" val="22330412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Wingman Condom vs Condom Errors</a:t>
            </a:r>
            <a:endParaRPr lang="en-US" dirty="0"/>
          </a:p>
        </p:txBody>
      </p:sp>
      <p:sp>
        <p:nvSpPr>
          <p:cNvPr id="3" name="Content Placeholder 2"/>
          <p:cNvSpPr>
            <a:spLocks noGrp="1"/>
          </p:cNvSpPr>
          <p:nvPr>
            <p:ph idx="1"/>
          </p:nvPr>
        </p:nvSpPr>
        <p:spPr>
          <a:xfrm>
            <a:off x="304800" y="1219200"/>
            <a:ext cx="8610600" cy="4906963"/>
          </a:xfrm>
        </p:spPr>
        <p:txBody>
          <a:bodyPr>
            <a:normAutofit fontScale="92500" lnSpcReduction="10000"/>
          </a:bodyPr>
          <a:lstStyle/>
          <a:p>
            <a:pPr>
              <a:buClr>
                <a:schemeClr val="bg1"/>
              </a:buClr>
              <a:buFont typeface="Arial" panose="020B0604020202020204" pitchFamily="34" charset="0"/>
              <a:buChar char="•"/>
            </a:pPr>
            <a:r>
              <a:rPr lang="en-US" u="sng" dirty="0"/>
              <a:t>Not squeezing the air from the tip (45%*):</a:t>
            </a:r>
            <a:r>
              <a:rPr lang="en-US" dirty="0"/>
              <a:t> Air in </a:t>
            </a:r>
            <a:r>
              <a:rPr lang="en-US" dirty="0" smtClean="0"/>
              <a:t>tip </a:t>
            </a:r>
            <a:r>
              <a:rPr lang="en-US" dirty="0"/>
              <a:t>increases </a:t>
            </a:r>
            <a:r>
              <a:rPr lang="en-US" dirty="0" smtClean="0"/>
              <a:t>risk </a:t>
            </a:r>
            <a:r>
              <a:rPr lang="en-US" dirty="0"/>
              <a:t>of rips and tears. With a Wingman, there’s no need to squeeze </a:t>
            </a:r>
            <a:r>
              <a:rPr lang="en-US" dirty="0" smtClean="0"/>
              <a:t>air from </a:t>
            </a:r>
            <a:r>
              <a:rPr lang="en-US" dirty="0"/>
              <a:t>tip thanks to its air-tight design </a:t>
            </a:r>
            <a:r>
              <a:rPr lang="en-US" dirty="0" smtClean="0"/>
              <a:t>(air </a:t>
            </a:r>
            <a:r>
              <a:rPr lang="en-US" dirty="0"/>
              <a:t>was extracted during </a:t>
            </a:r>
            <a:r>
              <a:rPr lang="en-US" dirty="0" smtClean="0"/>
              <a:t>assembly). </a:t>
            </a:r>
            <a:r>
              <a:rPr lang="en-US" dirty="0"/>
              <a:t>When you unroll a Wingman, you are guaranteed an air-tight fit</a:t>
            </a:r>
            <a:r>
              <a:rPr lang="en-US" dirty="0" smtClean="0"/>
              <a:t>.</a:t>
            </a:r>
          </a:p>
          <a:p>
            <a:pPr>
              <a:buClr>
                <a:schemeClr val="bg1"/>
              </a:buClr>
              <a:buFont typeface="Arial" panose="020B0604020202020204" pitchFamily="34" charset="0"/>
              <a:buChar char="•"/>
            </a:pPr>
            <a:endParaRPr lang="en-US" sz="1100" dirty="0"/>
          </a:p>
          <a:p>
            <a:pPr>
              <a:buClr>
                <a:schemeClr val="bg1"/>
              </a:buClr>
              <a:buFont typeface="Arial" panose="020B0604020202020204" pitchFamily="34" charset="0"/>
              <a:buChar char="•"/>
            </a:pPr>
            <a:r>
              <a:rPr lang="en-US" u="sng" dirty="0"/>
              <a:t>Putting it on inside out and flipping it over to use (11%*):</a:t>
            </a:r>
            <a:r>
              <a:rPr lang="en-US" dirty="0"/>
              <a:t> Pre-ejaculate on </a:t>
            </a:r>
            <a:r>
              <a:rPr lang="en-US" dirty="0" smtClean="0"/>
              <a:t>outside </a:t>
            </a:r>
            <a:r>
              <a:rPr lang="en-US" dirty="0"/>
              <a:t>of </a:t>
            </a:r>
            <a:r>
              <a:rPr lang="en-US" dirty="0" smtClean="0"/>
              <a:t>condom </a:t>
            </a:r>
            <a:r>
              <a:rPr lang="en-US" dirty="0"/>
              <a:t>can lead to STIs and unwanted pregnancies. With regular condoms, it’s hard to tell top from bottom. With a </a:t>
            </a:r>
            <a:r>
              <a:rPr lang="en-US" dirty="0" smtClean="0"/>
              <a:t>Wingman </a:t>
            </a:r>
            <a:r>
              <a:rPr lang="en-US" dirty="0"/>
              <a:t>you can see and feel which way is up thanks to </a:t>
            </a:r>
            <a:r>
              <a:rPr lang="en-US" dirty="0" smtClean="0"/>
              <a:t>W logo </a:t>
            </a:r>
            <a:r>
              <a:rPr lang="en-US" dirty="0"/>
              <a:t>on </a:t>
            </a:r>
            <a:r>
              <a:rPr lang="en-US" dirty="0" smtClean="0"/>
              <a:t>wings</a:t>
            </a:r>
            <a:r>
              <a:rPr lang="en-US" dirty="0"/>
              <a:t>. This is the only way it can be applied</a:t>
            </a:r>
            <a:r>
              <a:rPr lang="en-US" dirty="0" smtClean="0"/>
              <a:t>.</a:t>
            </a:r>
          </a:p>
          <a:p>
            <a:pPr>
              <a:buClr>
                <a:schemeClr val="bg1"/>
              </a:buClr>
              <a:buFont typeface="Arial" panose="020B0604020202020204" pitchFamily="34" charset="0"/>
              <a:buChar char="•"/>
            </a:pPr>
            <a:endParaRPr lang="en-US" sz="1100" dirty="0"/>
          </a:p>
          <a:p>
            <a:pPr>
              <a:buClr>
                <a:schemeClr val="bg1"/>
              </a:buClr>
              <a:buFont typeface="Arial" panose="020B0604020202020204" pitchFamily="34" charset="0"/>
              <a:buChar char="•"/>
            </a:pPr>
            <a:r>
              <a:rPr lang="en-US" u="sng" dirty="0"/>
              <a:t>Contact with hands, nails or other sharp objects (5%*):</a:t>
            </a:r>
            <a:r>
              <a:rPr lang="en-US" dirty="0"/>
              <a:t> This can damage the condom and lead to breakage. When using a Wingman, you never touch the condom itself</a:t>
            </a:r>
            <a:r>
              <a:rPr lang="en-US" dirty="0" smtClean="0"/>
              <a:t>.</a:t>
            </a:r>
          </a:p>
          <a:p>
            <a:pPr marL="0" indent="0" algn="ctr">
              <a:buClr>
                <a:srgbClr val="B1DEF8"/>
              </a:buClr>
              <a:buNone/>
            </a:pPr>
            <a:r>
              <a:rPr lang="en-US" dirty="0"/>
              <a:t/>
            </a:r>
            <a:br>
              <a:rPr lang="en-US" dirty="0"/>
            </a:br>
            <a:r>
              <a:rPr lang="en-US" dirty="0"/>
              <a:t>* Indicates the prevalence of this error (Sanders et al, 2011)</a:t>
            </a:r>
          </a:p>
          <a:p>
            <a:pPr>
              <a:buClr>
                <a:srgbClr val="B1DEF8"/>
              </a:buClr>
              <a:buFont typeface="Wingdings" panose="05000000000000000000" pitchFamily="2" charset="2"/>
              <a:buChar char="§"/>
            </a:pPr>
            <a:endParaRPr lang="en-US" dirty="0"/>
          </a:p>
        </p:txBody>
      </p:sp>
      <p:sp>
        <p:nvSpPr>
          <p:cNvPr id="4" name="Footer Placeholder 3"/>
          <p:cNvSpPr>
            <a:spLocks noGrp="1"/>
          </p:cNvSpPr>
          <p:nvPr>
            <p:ph type="ftr" sz="quarter" idx="11"/>
          </p:nvPr>
        </p:nvSpPr>
        <p:spPr>
          <a:xfrm>
            <a:off x="685800" y="6019800"/>
            <a:ext cx="7924800" cy="365125"/>
          </a:xfrm>
        </p:spPr>
        <p:txBody>
          <a:bodyPr/>
          <a:lstStyle/>
          <a:p>
            <a:pPr>
              <a:defRPr/>
            </a:pPr>
            <a:r>
              <a:rPr lang="en-US" dirty="0">
                <a:solidFill>
                  <a:prstClr val="black">
                    <a:tint val="75000"/>
                  </a:prstClr>
                </a:solidFill>
              </a:rPr>
              <a:t>http://www.wingmancondoms.com/en/how-it-works/</a:t>
            </a: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48</a:t>
            </a:fld>
            <a:endParaRPr lang="en-US">
              <a:solidFill>
                <a:prstClr val="black">
                  <a:tint val="75000"/>
                </a:prstClr>
              </a:solidFill>
            </a:endParaRPr>
          </a:p>
        </p:txBody>
      </p:sp>
    </p:spTree>
    <p:extLst>
      <p:ext uri="{BB962C8B-B14F-4D97-AF65-F5344CB8AC3E}">
        <p14:creationId xmlns:p14="http://schemas.microsoft.com/office/powerpoint/2010/main" val="2970534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050"/>
          <p:cNvSpPr>
            <a:spLocks noGrp="1" noChangeArrowheads="1"/>
          </p:cNvSpPr>
          <p:nvPr>
            <p:ph type="title"/>
          </p:nvPr>
        </p:nvSpPr>
        <p:spPr>
          <a:xfrm>
            <a:off x="457200" y="76200"/>
            <a:ext cx="8229600" cy="457200"/>
          </a:xfrm>
        </p:spPr>
        <p:txBody>
          <a:bodyPr>
            <a:normAutofit fontScale="90000"/>
          </a:bodyPr>
          <a:lstStyle/>
          <a:p>
            <a:pPr eaLnBrk="1" hangingPunct="1"/>
            <a:r>
              <a:rPr lang="en-US" dirty="0" smtClean="0"/>
              <a:t>Condom Failure</a:t>
            </a:r>
          </a:p>
        </p:txBody>
      </p:sp>
      <p:sp>
        <p:nvSpPr>
          <p:cNvPr id="871427" name="Rectangle 2051"/>
          <p:cNvSpPr>
            <a:spLocks noGrp="1" noChangeArrowheads="1"/>
          </p:cNvSpPr>
          <p:nvPr>
            <p:ph type="body" idx="1"/>
          </p:nvPr>
        </p:nvSpPr>
        <p:spPr>
          <a:xfrm>
            <a:off x="152400" y="685800"/>
            <a:ext cx="8915400" cy="5502275"/>
          </a:xfrm>
          <a:solidFill>
            <a:srgbClr val="25408F"/>
          </a:solidFill>
        </p:spPr>
        <p:txBody>
          <a:bodyPr>
            <a:noAutofit/>
          </a:bodyPr>
          <a:lstStyle/>
          <a:p>
            <a:pPr marL="457200" lvl="0" indent="-457200" eaLnBrk="1" hangingPunct="1">
              <a:buClr>
                <a:schemeClr val="bg1"/>
              </a:buClr>
              <a:buFont typeface="+mj-lt"/>
              <a:buAutoNum type="arabicPeriod"/>
            </a:pPr>
            <a:r>
              <a:rPr lang="en-US" altLang="en-US" sz="1400" b="1" dirty="0" smtClean="0"/>
              <a:t>Late </a:t>
            </a:r>
            <a:r>
              <a:rPr lang="en-US" altLang="en-US" sz="1400" b="1" dirty="0"/>
              <a:t>application: </a:t>
            </a:r>
            <a:r>
              <a:rPr lang="en-US" altLang="en-US" sz="1400" dirty="0"/>
              <a:t>Between 17 percent and 51.1 </a:t>
            </a:r>
            <a:r>
              <a:rPr lang="en-US" altLang="en-US" sz="1400" dirty="0" smtClean="0"/>
              <a:t>percent</a:t>
            </a:r>
            <a:r>
              <a:rPr lang="en-US" altLang="en-US" sz="1400" b="1" dirty="0" smtClean="0"/>
              <a:t>.</a:t>
            </a:r>
          </a:p>
          <a:p>
            <a:pPr marL="457200" lvl="0" indent="-457200" eaLnBrk="1" hangingPunct="1">
              <a:buClr>
                <a:schemeClr val="bg1"/>
              </a:buClr>
              <a:buFont typeface="+mj-lt"/>
              <a:buAutoNum type="arabicPeriod"/>
            </a:pPr>
            <a:r>
              <a:rPr lang="en-US" altLang="en-US" sz="1400" b="1" dirty="0" smtClean="0"/>
              <a:t>Early </a:t>
            </a:r>
            <a:r>
              <a:rPr lang="en-US" altLang="en-US" sz="1400" b="1" dirty="0"/>
              <a:t>removal: </a:t>
            </a:r>
            <a:r>
              <a:rPr lang="en-US" altLang="en-US" sz="1400" dirty="0"/>
              <a:t>Between 13.6 percent and 44.7 </a:t>
            </a:r>
            <a:r>
              <a:rPr lang="en-US" altLang="en-US" sz="1400" dirty="0" smtClean="0"/>
              <a:t>percent.</a:t>
            </a:r>
          </a:p>
          <a:p>
            <a:pPr marL="457200" lvl="0" indent="-457200" eaLnBrk="1" hangingPunct="1">
              <a:buClr>
                <a:schemeClr val="bg1"/>
              </a:buClr>
              <a:buFont typeface="+mj-lt"/>
              <a:buAutoNum type="arabicPeriod"/>
            </a:pPr>
            <a:r>
              <a:rPr lang="en-US" altLang="en-US" sz="1400" b="1" dirty="0" smtClean="0"/>
              <a:t>Unrolling condom </a:t>
            </a:r>
            <a:r>
              <a:rPr lang="en-US" altLang="en-US" sz="1400" b="1" dirty="0"/>
              <a:t>before putting it on: </a:t>
            </a:r>
            <a:r>
              <a:rPr lang="en-US" altLang="en-US" sz="1400" dirty="0" smtClean="0"/>
              <a:t>2.1%-25.3% reported </a:t>
            </a:r>
            <a:r>
              <a:rPr lang="en-US" altLang="en-US" sz="1400" dirty="0"/>
              <a:t>completely unrolling a condom before putting it </a:t>
            </a:r>
            <a:r>
              <a:rPr lang="en-US" altLang="en-US" sz="1400" dirty="0" smtClean="0"/>
              <a:t>on.</a:t>
            </a:r>
          </a:p>
          <a:p>
            <a:pPr marL="457200" lvl="0" indent="-457200" eaLnBrk="1" hangingPunct="1">
              <a:buClr>
                <a:schemeClr val="bg1"/>
              </a:buClr>
              <a:buFont typeface="+mj-lt"/>
              <a:buAutoNum type="arabicPeriod"/>
            </a:pPr>
            <a:r>
              <a:rPr lang="en-US" altLang="en-US" sz="1400" b="1" dirty="0" smtClean="0"/>
              <a:t>No </a:t>
            </a:r>
            <a:r>
              <a:rPr lang="en-US" altLang="en-US" sz="1400" b="1" dirty="0"/>
              <a:t>space at the tip: </a:t>
            </a:r>
            <a:r>
              <a:rPr lang="en-US" altLang="en-US" sz="1400" dirty="0" smtClean="0"/>
              <a:t>Between </a:t>
            </a:r>
            <a:r>
              <a:rPr lang="en-US" altLang="en-US" sz="1400" dirty="0"/>
              <a:t>24.3 percent and 45.7 </a:t>
            </a:r>
            <a:r>
              <a:rPr lang="en-US" altLang="en-US" sz="1400" dirty="0" smtClean="0"/>
              <a:t>percent</a:t>
            </a:r>
          </a:p>
          <a:p>
            <a:pPr marL="457200" lvl="0" indent="-457200" eaLnBrk="1" hangingPunct="1">
              <a:buClr>
                <a:schemeClr val="bg1"/>
              </a:buClr>
              <a:buFont typeface="+mj-lt"/>
              <a:buAutoNum type="arabicPeriod"/>
            </a:pPr>
            <a:r>
              <a:rPr lang="en-US" altLang="en-US" sz="1400" b="1" dirty="0" smtClean="0"/>
              <a:t>Failing </a:t>
            </a:r>
            <a:r>
              <a:rPr lang="en-US" altLang="en-US" sz="1400" b="1" dirty="0"/>
              <a:t>to remove air: </a:t>
            </a:r>
            <a:r>
              <a:rPr lang="en-US" altLang="en-US" sz="1400" dirty="0"/>
              <a:t>Almost half (48.1 percent) of women and 41.6 percent of men </a:t>
            </a:r>
            <a:endParaRPr lang="en-US" altLang="en-US" sz="1400" dirty="0" smtClean="0"/>
          </a:p>
          <a:p>
            <a:pPr marL="457200" lvl="0" indent="-457200" eaLnBrk="1" hangingPunct="1">
              <a:buClr>
                <a:schemeClr val="bg1"/>
              </a:buClr>
              <a:buFont typeface="+mj-lt"/>
              <a:buAutoNum type="arabicPeriod"/>
            </a:pPr>
            <a:r>
              <a:rPr lang="en-US" altLang="en-US" sz="1400" b="1" dirty="0" smtClean="0"/>
              <a:t>Inside-out </a:t>
            </a:r>
            <a:r>
              <a:rPr lang="en-US" altLang="en-US" sz="1400" b="1" dirty="0"/>
              <a:t>condoms: </a:t>
            </a:r>
            <a:r>
              <a:rPr lang="en-US" altLang="en-US" sz="1400" dirty="0"/>
              <a:t>Between 4 percent and 30.4 percent of people reported rolling on a condom inside out and then flipping it the other way around, potentially exposing their partner to bodily </a:t>
            </a:r>
            <a:r>
              <a:rPr lang="en-US" altLang="en-US" sz="1400" dirty="0" smtClean="0"/>
              <a:t>fluids.</a:t>
            </a:r>
          </a:p>
          <a:p>
            <a:pPr marL="457200" lvl="0" indent="-457200" eaLnBrk="1" hangingPunct="1">
              <a:buClr>
                <a:schemeClr val="bg1"/>
              </a:buClr>
              <a:buFont typeface="+mj-lt"/>
              <a:buAutoNum type="arabicPeriod"/>
            </a:pPr>
            <a:r>
              <a:rPr lang="en-US" altLang="en-US" sz="1400" b="1" dirty="0" smtClean="0"/>
              <a:t>Failing </a:t>
            </a:r>
            <a:r>
              <a:rPr lang="en-US" altLang="en-US" sz="1400" b="1" dirty="0"/>
              <a:t>to unroll all the way: </a:t>
            </a:r>
            <a:r>
              <a:rPr lang="en-US" altLang="en-US" sz="1400" dirty="0"/>
              <a:t>11.2 percent of women and 8.8 percent of men had started intercourse before a condom was unrolled all the </a:t>
            </a:r>
            <a:r>
              <a:rPr lang="en-US" altLang="en-US" sz="1400" dirty="0" smtClean="0"/>
              <a:t>way.</a:t>
            </a:r>
          </a:p>
          <a:p>
            <a:pPr marL="457200" lvl="0" indent="-457200" eaLnBrk="1" hangingPunct="1">
              <a:buClr>
                <a:schemeClr val="bg1"/>
              </a:buClr>
              <a:buFont typeface="+mj-lt"/>
              <a:buAutoNum type="arabicPeriod"/>
            </a:pPr>
            <a:r>
              <a:rPr lang="en-US" altLang="en-US" sz="1400" b="1" dirty="0" smtClean="0"/>
              <a:t>Exposure </a:t>
            </a:r>
            <a:r>
              <a:rPr lang="en-US" altLang="en-US" sz="1400" b="1" dirty="0"/>
              <a:t>to sharp objects: </a:t>
            </a:r>
            <a:r>
              <a:rPr lang="en-US" altLang="en-US" sz="1400" dirty="0"/>
              <a:t>Between </a:t>
            </a:r>
            <a:r>
              <a:rPr lang="en-US" altLang="en-US" sz="1400" dirty="0" smtClean="0"/>
              <a:t>2.1% -11.2% opened </a:t>
            </a:r>
            <a:r>
              <a:rPr lang="en-US" altLang="en-US" sz="1400" dirty="0"/>
              <a:t>condom packets with sharp objects </a:t>
            </a:r>
            <a:endParaRPr lang="en-US" altLang="en-US" sz="1400" dirty="0" smtClean="0"/>
          </a:p>
          <a:p>
            <a:pPr marL="457200" lvl="0" indent="-457200" eaLnBrk="1" hangingPunct="1">
              <a:buClr>
                <a:schemeClr val="bg1"/>
              </a:buClr>
              <a:buFont typeface="+mj-lt"/>
              <a:buAutoNum type="arabicPeriod"/>
            </a:pPr>
            <a:r>
              <a:rPr lang="en-US" altLang="en-US" sz="1400" b="1" dirty="0" smtClean="0"/>
              <a:t>Not </a:t>
            </a:r>
            <a:r>
              <a:rPr lang="en-US" altLang="en-US" sz="1400" b="1" dirty="0"/>
              <a:t>checking for damage</a:t>
            </a:r>
            <a:r>
              <a:rPr lang="en-US" altLang="en-US" sz="1400" b="1" dirty="0" smtClean="0"/>
              <a:t>:</a:t>
            </a:r>
            <a:r>
              <a:rPr lang="en-US" altLang="en-US" sz="1400" dirty="0" smtClean="0"/>
              <a:t> 82.7% </a:t>
            </a:r>
            <a:r>
              <a:rPr lang="en-US" altLang="en-US" sz="1400" dirty="0"/>
              <a:t>of women and </a:t>
            </a:r>
            <a:r>
              <a:rPr lang="en-US" altLang="en-US" sz="1400" dirty="0" smtClean="0"/>
              <a:t>74.5% </a:t>
            </a:r>
            <a:r>
              <a:rPr lang="en-US" altLang="en-US" sz="1400" dirty="0"/>
              <a:t>of men failed to check </a:t>
            </a:r>
            <a:endParaRPr lang="en-US" altLang="en-US" sz="1400" dirty="0" smtClean="0"/>
          </a:p>
          <a:p>
            <a:pPr marL="457200" lvl="0" indent="-457200" eaLnBrk="1" hangingPunct="1">
              <a:buClr>
                <a:schemeClr val="bg1"/>
              </a:buClr>
              <a:buFont typeface="+mj-lt"/>
              <a:buAutoNum type="arabicPeriod"/>
            </a:pPr>
            <a:r>
              <a:rPr lang="en-US" altLang="en-US" sz="1400" b="1" dirty="0" smtClean="0"/>
              <a:t>No </a:t>
            </a:r>
            <a:r>
              <a:rPr lang="en-US" altLang="en-US" sz="1400" b="1" dirty="0"/>
              <a:t>lubrication: </a:t>
            </a:r>
            <a:r>
              <a:rPr lang="en-US" altLang="en-US" sz="1400" dirty="0"/>
              <a:t>Between </a:t>
            </a:r>
            <a:r>
              <a:rPr lang="en-US" altLang="en-US" sz="1400" dirty="0" smtClean="0"/>
              <a:t>16% </a:t>
            </a:r>
            <a:r>
              <a:rPr lang="en-US" altLang="en-US" sz="1400" dirty="0"/>
              <a:t>and </a:t>
            </a:r>
            <a:r>
              <a:rPr lang="en-US" altLang="en-US" sz="1400" dirty="0" smtClean="0"/>
              <a:t>25.8% used </a:t>
            </a:r>
            <a:r>
              <a:rPr lang="en-US" altLang="en-US" sz="1400" dirty="0"/>
              <a:t>condoms without lubrication, increasing the risk of a </a:t>
            </a:r>
            <a:r>
              <a:rPr lang="en-US" altLang="en-US" sz="1400" dirty="0" smtClean="0"/>
              <a:t>break.</a:t>
            </a:r>
          </a:p>
          <a:p>
            <a:pPr marL="457200" lvl="0" indent="-457200" eaLnBrk="1" hangingPunct="1">
              <a:buClr>
                <a:schemeClr val="bg1"/>
              </a:buClr>
              <a:buFont typeface="+mj-lt"/>
              <a:buAutoNum type="arabicPeriod"/>
            </a:pPr>
            <a:r>
              <a:rPr lang="en-US" altLang="en-US" sz="1400" b="1" dirty="0" smtClean="0"/>
              <a:t>Wrong </a:t>
            </a:r>
            <a:r>
              <a:rPr lang="en-US" altLang="en-US" sz="1400" b="1" dirty="0"/>
              <a:t>lubrication: </a:t>
            </a:r>
            <a:r>
              <a:rPr lang="en-US" altLang="en-US" sz="1400" dirty="0"/>
              <a:t>In about 4.1 percent </a:t>
            </a:r>
            <a:r>
              <a:rPr lang="en-US" altLang="en-US" sz="1400" dirty="0" smtClean="0"/>
              <a:t>of </a:t>
            </a:r>
            <a:r>
              <a:rPr lang="en-US" altLang="en-US" sz="1400" dirty="0"/>
              <a:t>sexual events, people used oil-based lubrications with </a:t>
            </a:r>
            <a:r>
              <a:rPr lang="en-US" altLang="en-US" sz="1400" dirty="0" smtClean="0"/>
              <a:t>latex</a:t>
            </a:r>
          </a:p>
          <a:p>
            <a:pPr marL="457200" lvl="0" indent="-457200" eaLnBrk="1" hangingPunct="1">
              <a:buClr>
                <a:schemeClr val="bg1"/>
              </a:buClr>
              <a:buFont typeface="+mj-lt"/>
              <a:buAutoNum type="arabicPeriod"/>
            </a:pPr>
            <a:r>
              <a:rPr lang="en-US" altLang="en-US" sz="1400" b="1" dirty="0" smtClean="0"/>
              <a:t>Incorrect </a:t>
            </a:r>
            <a:r>
              <a:rPr lang="en-US" altLang="en-US" sz="1400" b="1" dirty="0"/>
              <a:t>withdrawal: </a:t>
            </a:r>
            <a:r>
              <a:rPr lang="en-US" altLang="en-US" sz="1400" dirty="0" smtClean="0"/>
              <a:t>Occurring </a:t>
            </a:r>
            <a:r>
              <a:rPr lang="en-US" altLang="en-US" sz="1400" dirty="0"/>
              <a:t>in up to </a:t>
            </a:r>
            <a:r>
              <a:rPr lang="en-US" altLang="en-US" sz="1400" dirty="0" smtClean="0"/>
              <a:t>57% </a:t>
            </a:r>
            <a:r>
              <a:rPr lang="en-US" altLang="en-US" sz="1400" dirty="0"/>
              <a:t>of encounters in one </a:t>
            </a:r>
            <a:r>
              <a:rPr lang="en-US" altLang="en-US" sz="1400" dirty="0" smtClean="0"/>
              <a:t>study.</a:t>
            </a:r>
          </a:p>
          <a:p>
            <a:pPr marL="457200" lvl="0" indent="-457200" eaLnBrk="1" hangingPunct="1">
              <a:buClr>
                <a:schemeClr val="bg1"/>
              </a:buClr>
              <a:buFont typeface="+mj-lt"/>
              <a:buAutoNum type="arabicPeriod"/>
            </a:pPr>
            <a:r>
              <a:rPr lang="en-US" altLang="en-US" sz="1400" b="1" dirty="0" smtClean="0"/>
              <a:t>Condom </a:t>
            </a:r>
            <a:r>
              <a:rPr lang="en-US" altLang="en-US" sz="1400" b="1" dirty="0"/>
              <a:t>reuse: </a:t>
            </a:r>
            <a:r>
              <a:rPr lang="en-US" altLang="en-US" sz="1400" dirty="0"/>
              <a:t> Between </a:t>
            </a:r>
            <a:r>
              <a:rPr lang="en-US" altLang="en-US" sz="1400" dirty="0" smtClean="0"/>
              <a:t>1.4%-3.3% </a:t>
            </a:r>
            <a:r>
              <a:rPr lang="en-US" altLang="en-US" sz="1400" dirty="0"/>
              <a:t>of study respondents </a:t>
            </a:r>
            <a:r>
              <a:rPr lang="en-US" altLang="en-US" sz="1400" dirty="0" smtClean="0"/>
              <a:t>re-used </a:t>
            </a:r>
            <a:r>
              <a:rPr lang="en-US" altLang="en-US" sz="1400" dirty="0"/>
              <a:t>a condom at least </a:t>
            </a:r>
            <a:r>
              <a:rPr lang="en-US" altLang="en-US" sz="1400" dirty="0" smtClean="0"/>
              <a:t>twice</a:t>
            </a:r>
          </a:p>
          <a:p>
            <a:pPr marL="457200" lvl="0" indent="-457200" eaLnBrk="1" hangingPunct="1">
              <a:buClr>
                <a:schemeClr val="bg1"/>
              </a:buClr>
              <a:buFont typeface="+mj-lt"/>
              <a:buAutoNum type="arabicPeriod"/>
            </a:pPr>
            <a:r>
              <a:rPr lang="en-US" altLang="en-US" sz="1400" b="1" dirty="0" smtClean="0"/>
              <a:t>Incorrect </a:t>
            </a:r>
            <a:r>
              <a:rPr lang="en-US" altLang="en-US" sz="1400" b="1" dirty="0"/>
              <a:t>storage: </a:t>
            </a:r>
            <a:r>
              <a:rPr lang="en-US" altLang="en-US" sz="1400" dirty="0"/>
              <a:t>Between </a:t>
            </a:r>
            <a:r>
              <a:rPr lang="en-US" altLang="en-US" sz="1400" dirty="0" smtClean="0"/>
              <a:t>3.3% and 19.1% stored </a:t>
            </a:r>
            <a:r>
              <a:rPr lang="en-US" altLang="en-US" sz="1400" dirty="0"/>
              <a:t>condoms in conditions outside </a:t>
            </a:r>
            <a:r>
              <a:rPr lang="en-US" altLang="en-US" sz="1400" dirty="0" smtClean="0"/>
              <a:t>of recommendations.</a:t>
            </a:r>
          </a:p>
          <a:p>
            <a:pPr marL="457200" lvl="0" indent="-457200" eaLnBrk="1" hangingPunct="1">
              <a:buClr>
                <a:srgbClr val="B1DEF8"/>
              </a:buClr>
              <a:buFont typeface="+mj-lt"/>
              <a:buAutoNum type="arabicPeriod"/>
            </a:pPr>
            <a:endParaRPr lang="en-US" altLang="en-US" sz="1400" dirty="0"/>
          </a:p>
          <a:p>
            <a:pPr marL="0" lvl="0" indent="0">
              <a:spcBef>
                <a:spcPct val="0"/>
              </a:spcBef>
              <a:buNone/>
            </a:pPr>
            <a:r>
              <a:rPr lang="en-US" altLang="en-US" sz="1400" b="1" dirty="0" smtClean="0"/>
              <a:t>Breakage</a:t>
            </a:r>
            <a:r>
              <a:rPr lang="en-US" altLang="en-US" sz="1400" b="1" dirty="0"/>
              <a:t>: </a:t>
            </a:r>
            <a:r>
              <a:rPr lang="en-US" altLang="en-US" sz="1400" dirty="0"/>
              <a:t>In various studies, between </a:t>
            </a:r>
            <a:r>
              <a:rPr lang="en-US" altLang="en-US" sz="1400" dirty="0" smtClean="0"/>
              <a:t>0.8% </a:t>
            </a:r>
            <a:r>
              <a:rPr lang="en-US" altLang="en-US" sz="1400" dirty="0"/>
              <a:t>and </a:t>
            </a:r>
            <a:r>
              <a:rPr lang="en-US" altLang="en-US" sz="1400" dirty="0" smtClean="0"/>
              <a:t>40.7% </a:t>
            </a:r>
            <a:r>
              <a:rPr lang="en-US" altLang="en-US" sz="1400" dirty="0"/>
              <a:t>of participants reported </a:t>
            </a:r>
            <a:r>
              <a:rPr lang="en-US" altLang="en-US" sz="1400" dirty="0" smtClean="0"/>
              <a:t>a </a:t>
            </a:r>
            <a:r>
              <a:rPr lang="en-US" altLang="en-US" sz="1400" dirty="0"/>
              <a:t>broken condom. </a:t>
            </a:r>
            <a:endParaRPr lang="en-US" altLang="en-US" sz="1400" dirty="0" smtClean="0"/>
          </a:p>
          <a:p>
            <a:pPr marL="0" lvl="0" indent="0">
              <a:spcBef>
                <a:spcPct val="0"/>
              </a:spcBef>
              <a:buNone/>
            </a:pPr>
            <a:r>
              <a:rPr lang="en-US" altLang="en-US" sz="1400" b="1" dirty="0" smtClean="0"/>
              <a:t>Slippage</a:t>
            </a:r>
            <a:r>
              <a:rPr lang="en-US" altLang="en-US" sz="1400" b="1" dirty="0"/>
              <a:t>: </a:t>
            </a:r>
            <a:r>
              <a:rPr lang="en-US" altLang="en-US" sz="1400" dirty="0"/>
              <a:t>Between 13.1 percent and 19.3 percent of participants reported condom slippage.</a:t>
            </a:r>
          </a:p>
          <a:p>
            <a:pPr marL="0" lvl="0" indent="0">
              <a:spcBef>
                <a:spcPct val="0"/>
              </a:spcBef>
              <a:buNone/>
            </a:pPr>
            <a:r>
              <a:rPr lang="en-US" altLang="en-US" sz="1400" b="1" dirty="0"/>
              <a:t>Leakage: </a:t>
            </a:r>
            <a:r>
              <a:rPr lang="en-US" altLang="en-US" sz="1400" dirty="0" smtClean="0"/>
              <a:t>7.6 </a:t>
            </a:r>
            <a:r>
              <a:rPr lang="en-US" altLang="en-US" sz="1400" dirty="0"/>
              <a:t>percent of men and 12.5 percent of women reporting an experience with a leaky condom.</a:t>
            </a:r>
          </a:p>
          <a:p>
            <a:pPr eaLnBrk="1" hangingPunct="1">
              <a:buClr>
                <a:schemeClr val="accent2"/>
              </a:buClr>
            </a:pPr>
            <a:endParaRPr lang="en-US" sz="1400" dirty="0" smtClean="0"/>
          </a:p>
        </p:txBody>
      </p:sp>
      <p:pic>
        <p:nvPicPr>
          <p:cNvPr id="8195" name="Picture 3" descr="http://images.intellitxt.com/ast/adTypes/icon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4988" y="1119188"/>
            <a:ext cx="95250" cy="95250"/>
          </a:xfrm>
          <a:prstGeom prst="rect">
            <a:avLst/>
          </a:prstGeom>
          <a:noFill/>
          <a:extLst>
            <a:ext uri="{909E8E84-426E-40DD-AFC4-6F175D3DCCD1}">
              <a14:hiddenFill xmlns:a14="http://schemas.microsoft.com/office/drawing/2010/main">
                <a:solidFill>
                  <a:srgbClr val="FFFFFF"/>
                </a:solidFill>
              </a14:hiddenFill>
            </a:ext>
          </a:extLst>
        </p:spPr>
      </p:pic>
      <p:sp useBgFill="1">
        <p:nvSpPr>
          <p:cNvPr id="3" name="Footer Placeholder 2"/>
          <p:cNvSpPr>
            <a:spLocks noGrp="1"/>
          </p:cNvSpPr>
          <p:nvPr>
            <p:ph type="ftr" sz="quarter" idx="11"/>
          </p:nvPr>
        </p:nvSpPr>
        <p:spPr>
          <a:xfrm>
            <a:off x="609600" y="6188075"/>
            <a:ext cx="7924800" cy="365125"/>
          </a:xfrm>
        </p:spPr>
        <p:txBody>
          <a:bodyPr/>
          <a:lstStyle/>
          <a:p>
            <a:pPr>
              <a:defRPr/>
            </a:pPr>
            <a:r>
              <a:rPr lang="en-US" dirty="0" smtClean="0">
                <a:solidFill>
                  <a:srgbClr val="EBC900"/>
                </a:solidFill>
              </a:rPr>
              <a:t>http://www.livescience.com/18661-14-common-condom-errors.html</a:t>
            </a:r>
            <a:endParaRPr lang="en-US" dirty="0">
              <a:solidFill>
                <a:srgbClr val="EBC900"/>
              </a:solidFill>
            </a:endParaRPr>
          </a:p>
        </p:txBody>
      </p:sp>
    </p:spTree>
    <p:custDataLst>
      <p:tags r:id="rId1"/>
    </p:custDataLst>
    <p:extLst>
      <p:ext uri="{BB962C8B-B14F-4D97-AF65-F5344CB8AC3E}">
        <p14:creationId xmlns:p14="http://schemas.microsoft.com/office/powerpoint/2010/main" val="3828996966"/>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lstStyle/>
          <a:p>
            <a:r>
              <a:rPr lang="en-US" dirty="0" smtClean="0">
                <a:solidFill>
                  <a:srgbClr val="FFC000"/>
                </a:solidFill>
              </a:rPr>
              <a:t>Ending the HIV Epidemic</a:t>
            </a:r>
            <a:endParaRPr lang="en-US" dirty="0">
              <a:solidFill>
                <a:srgbClr val="FFC000"/>
              </a:solidFill>
            </a:endParaRPr>
          </a:p>
        </p:txBody>
      </p:sp>
      <p:sp>
        <p:nvSpPr>
          <p:cNvPr id="4" name="Footer Placeholder 3"/>
          <p:cNvSpPr>
            <a:spLocks noGrp="1"/>
          </p:cNvSpPr>
          <p:nvPr>
            <p:ph type="ftr" sz="quarter" idx="11"/>
          </p:nvPr>
        </p:nvSpPr>
        <p:spPr/>
        <p:txBody>
          <a:bodyPr/>
          <a:lstStyle/>
          <a:p>
            <a:pPr>
              <a:defRPr/>
            </a:pPr>
            <a:r>
              <a:rPr lang="en-US" dirty="0">
                <a:hlinkClick r:id="rId2"/>
              </a:rPr>
              <a:t>https://www.hiv.gov/federal-response/ending-the-hiv-epidemic/overview</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5</a:t>
            </a:fld>
            <a:endParaRPr lang="en-US">
              <a:solidFill>
                <a:prstClr val="black">
                  <a:tint val="75000"/>
                </a:prstClr>
              </a:solidFill>
            </a:endParaRPr>
          </a:p>
        </p:txBody>
      </p:sp>
      <p:sp>
        <p:nvSpPr>
          <p:cNvPr id="7" name="Content Placeholder 6"/>
          <p:cNvSpPr>
            <a:spLocks noGrp="1"/>
          </p:cNvSpPr>
          <p:nvPr>
            <p:ph idx="1"/>
          </p:nvPr>
        </p:nvSpPr>
        <p:spPr>
          <a:xfrm>
            <a:off x="457200" y="1219200"/>
            <a:ext cx="8229600" cy="4906963"/>
          </a:xfrm>
        </p:spPr>
        <p:txBody>
          <a:bodyPr>
            <a:normAutofit/>
          </a:bodyPr>
          <a:lstStyle/>
          <a:p>
            <a:r>
              <a:rPr lang="en-US" sz="2800" dirty="0" smtClean="0"/>
              <a:t>“In the State of the Union Address on February 4, 2019, President Donald J. Trump announced his Administration’s goal to end the HIV epidemic in the United States within 10 years.”</a:t>
            </a:r>
          </a:p>
          <a:p>
            <a:endParaRPr lang="en-US" dirty="0"/>
          </a:p>
          <a:p>
            <a:pPr marL="0" indent="0" algn="ctr">
              <a:buNone/>
            </a:pPr>
            <a:r>
              <a:rPr lang="en-US" sz="3200" b="1" dirty="0" smtClean="0">
                <a:solidFill>
                  <a:srgbClr val="FFC000"/>
                </a:solidFill>
              </a:rPr>
              <a:t>Goal</a:t>
            </a:r>
          </a:p>
          <a:p>
            <a:r>
              <a:rPr lang="en-US" sz="2800" dirty="0" smtClean="0"/>
              <a:t>75% reduction in new HIV infections in 5 years</a:t>
            </a:r>
          </a:p>
          <a:p>
            <a:pPr marL="0" indent="0">
              <a:buNone/>
            </a:pPr>
            <a:endParaRPr lang="en-US" sz="2800" dirty="0" smtClean="0"/>
          </a:p>
          <a:p>
            <a:r>
              <a:rPr lang="en-US" sz="2800" dirty="0" smtClean="0"/>
              <a:t>At least 90% reduction in 10 years.</a:t>
            </a:r>
            <a:endParaRPr lang="en-US" sz="2800" dirty="0"/>
          </a:p>
        </p:txBody>
      </p:sp>
    </p:spTree>
    <p:extLst>
      <p:ext uri="{BB962C8B-B14F-4D97-AF65-F5344CB8AC3E}">
        <p14:creationId xmlns:p14="http://schemas.microsoft.com/office/powerpoint/2010/main" val="40700614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emale condom 2"/>
          <p:cNvPicPr>
            <a:picLocks noChangeAspect="1" noChangeArrowheads="1"/>
          </p:cNvPicPr>
          <p:nvPr/>
        </p:nvPicPr>
        <p:blipFill>
          <a:blip r:embed="rId2" cstate="print">
            <a:extLst>
              <a:ext uri="{28A0092B-C50C-407E-A947-70E740481C1C}">
                <a14:useLocalDpi xmlns:a14="http://schemas.microsoft.com/office/drawing/2010/main" val="0"/>
              </a:ext>
            </a:extLst>
          </a:blip>
          <a:srcRect b="18750"/>
          <a:stretch>
            <a:fillRect/>
          </a:stretch>
        </p:blipFill>
        <p:spPr bwMode="auto">
          <a:xfrm>
            <a:off x="0" y="13716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title"/>
          </p:nvPr>
        </p:nvSpPr>
        <p:spPr>
          <a:xfrm>
            <a:off x="0" y="0"/>
            <a:ext cx="9144000" cy="1600200"/>
          </a:xfrm>
        </p:spPr>
        <p:txBody>
          <a:bodyPr>
            <a:normAutofit/>
          </a:bodyPr>
          <a:lstStyle/>
          <a:p>
            <a:pPr eaLnBrk="1" hangingPunct="1"/>
            <a:r>
              <a:rPr lang="en-US" sz="3600" b="1" dirty="0">
                <a:effectLst>
                  <a:outerShdw blurRad="38100" dist="38100" dir="2700000" algn="tl">
                    <a:srgbClr val="000000">
                      <a:alpha val="43137"/>
                    </a:srgbClr>
                  </a:outerShdw>
                </a:effectLst>
              </a:rPr>
              <a:t>Reality </a:t>
            </a:r>
            <a:r>
              <a:rPr lang="en-US" sz="3600" b="1" strike="sngStrike" dirty="0">
                <a:effectLst>
                  <a:outerShdw blurRad="38100" dist="38100" dir="2700000" algn="tl">
                    <a:srgbClr val="000000">
                      <a:alpha val="43137"/>
                    </a:srgbClr>
                  </a:outerShdw>
                </a:effectLst>
              </a:rPr>
              <a:t>Female</a:t>
            </a:r>
            <a:r>
              <a:rPr lang="en-US" sz="3600" b="1" dirty="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 Internal Condom </a:t>
            </a:r>
            <a:r>
              <a:rPr lang="en-US" sz="3600" b="1" dirty="0" smtClean="0">
                <a:effectLst>
                  <a:outerShdw blurRad="38100" dist="38100" dir="2700000" algn="tl">
                    <a:srgbClr val="000000">
                      <a:alpha val="43137"/>
                    </a:srgbClr>
                  </a:outerShdw>
                </a:effectLst>
              </a:rPr>
              <a:t>FC2</a:t>
            </a:r>
            <a:r>
              <a:rPr lang="en-US" dirty="0">
                <a:solidFill>
                  <a:schemeClr val="tx1"/>
                </a:solidFill>
              </a:rPr>
              <a:t/>
            </a:r>
            <a:br>
              <a:rPr lang="en-US" dirty="0">
                <a:solidFill>
                  <a:schemeClr val="tx1"/>
                </a:solidFill>
              </a:rPr>
            </a:br>
            <a:r>
              <a:rPr lang="en-US" sz="2800" dirty="0" smtClean="0">
                <a:solidFill>
                  <a:schemeClr val="bg1"/>
                </a:solidFill>
              </a:rPr>
              <a:t>(</a:t>
            </a:r>
            <a:r>
              <a:rPr lang="en-US" sz="2800" dirty="0" smtClean="0">
                <a:solidFill>
                  <a:schemeClr val="bg1"/>
                </a:solidFill>
              </a:rPr>
              <a:t>as of June 2017 need a prescription)</a:t>
            </a:r>
          </a:p>
        </p:txBody>
      </p:sp>
      <p:sp>
        <p:nvSpPr>
          <p:cNvPr id="3" name="TextBox 2"/>
          <p:cNvSpPr txBox="1"/>
          <p:nvPr/>
        </p:nvSpPr>
        <p:spPr>
          <a:xfrm>
            <a:off x="762000" y="6044625"/>
            <a:ext cx="8305800" cy="584775"/>
          </a:xfrm>
          <a:prstGeom prst="rect">
            <a:avLst/>
          </a:prstGeom>
          <a:noFill/>
        </p:spPr>
        <p:txBody>
          <a:bodyPr wrap="square" rtlCol="0">
            <a:spAutoFit/>
          </a:bodyPr>
          <a:lstStyle/>
          <a:p>
            <a:r>
              <a:rPr lang="en-US" sz="1600" dirty="0" smtClean="0">
                <a:solidFill>
                  <a:schemeClr val="bg2">
                    <a:lumMod val="75000"/>
                  </a:schemeClr>
                </a:solidFill>
              </a:rPr>
              <a:t>12 pack $28.95/free shipping -  fc2.us.com/product/fc2-patient-assistance-program/</a:t>
            </a:r>
          </a:p>
          <a:p>
            <a:r>
              <a:rPr lang="en-US" sz="1600" dirty="0" smtClean="0">
                <a:solidFill>
                  <a:schemeClr val="bg2">
                    <a:lumMod val="75000"/>
                  </a:schemeClr>
                </a:solidFill>
              </a:rPr>
              <a:t>If no insurance </a:t>
            </a:r>
            <a:endParaRPr lang="en-US" sz="1600" dirty="0">
              <a:solidFill>
                <a:schemeClr val="bg2">
                  <a:lumMod val="75000"/>
                </a:schemeClr>
              </a:solidFill>
            </a:endParaRPr>
          </a:p>
        </p:txBody>
      </p:sp>
    </p:spTree>
    <p:extLst>
      <p:ext uri="{BB962C8B-B14F-4D97-AF65-F5344CB8AC3E}">
        <p14:creationId xmlns:p14="http://schemas.microsoft.com/office/powerpoint/2010/main" val="3067343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3058" name="Picture 2"/>
          <p:cNvPicPr>
            <a:picLocks noChangeAspect="1" noChangeArrowheads="1"/>
          </p:cNvPicPr>
          <p:nvPr/>
        </p:nvPicPr>
        <p:blipFill>
          <a:blip r:embed="rId3" cstate="print"/>
          <a:srcRect/>
          <a:stretch>
            <a:fillRect/>
          </a:stretch>
        </p:blipFill>
        <p:spPr bwMode="auto">
          <a:xfrm>
            <a:off x="6477000" y="1828800"/>
            <a:ext cx="2466975" cy="2402689"/>
          </a:xfrm>
          <a:prstGeom prst="rect">
            <a:avLst/>
          </a:prstGeom>
          <a:noFill/>
          <a:ln w="9525">
            <a:noFill/>
            <a:miter lim="800000"/>
            <a:headEnd/>
            <a:tailEnd/>
          </a:ln>
        </p:spPr>
      </p:pic>
      <p:graphicFrame>
        <p:nvGraphicFramePr>
          <p:cNvPr id="6" name="Table 5"/>
          <p:cNvGraphicFramePr>
            <a:graphicFrameLocks noGrp="1"/>
          </p:cNvGraphicFramePr>
          <p:nvPr>
            <p:extLst>
              <p:ext uri="{D42A27DB-BD31-4B8C-83A1-F6EECF244321}">
                <p14:modId xmlns:p14="http://schemas.microsoft.com/office/powerpoint/2010/main" val="2484526055"/>
              </p:ext>
            </p:extLst>
          </p:nvPr>
        </p:nvGraphicFramePr>
        <p:xfrm>
          <a:off x="0" y="1219200"/>
          <a:ext cx="6477000" cy="5638801"/>
        </p:xfrm>
        <a:graphic>
          <a:graphicData uri="http://schemas.openxmlformats.org/drawingml/2006/table">
            <a:tbl>
              <a:tblPr firstRow="1" bandRow="1">
                <a:tableStyleId>{5C22544A-7EE6-4342-B048-85BDC9FD1C3A}</a:tableStyleId>
              </a:tblPr>
              <a:tblGrid>
                <a:gridCol w="1538288">
                  <a:extLst>
                    <a:ext uri="{9D8B030D-6E8A-4147-A177-3AD203B41FA5}">
                      <a16:colId xmlns:a16="http://schemas.microsoft.com/office/drawing/2014/main" val="3957372164"/>
                    </a:ext>
                  </a:extLst>
                </a:gridCol>
                <a:gridCol w="4938712">
                  <a:extLst>
                    <a:ext uri="{9D8B030D-6E8A-4147-A177-3AD203B41FA5}">
                      <a16:colId xmlns:a16="http://schemas.microsoft.com/office/drawing/2014/main" val="2008558701"/>
                    </a:ext>
                  </a:extLst>
                </a:gridCol>
              </a:tblGrid>
              <a:tr h="421567">
                <a:tc>
                  <a:txBody>
                    <a:bodyPr/>
                    <a:lstStyle/>
                    <a:p>
                      <a:r>
                        <a:rPr lang="en-US" sz="2100" dirty="0" smtClean="0"/>
                        <a:t>Feature</a:t>
                      </a:r>
                      <a:endParaRPr lang="en-US" sz="2100" dirty="0"/>
                    </a:p>
                  </a:txBody>
                  <a:tcPr/>
                </a:tc>
                <a:tc>
                  <a:txBody>
                    <a:bodyPr/>
                    <a:lstStyle/>
                    <a:p>
                      <a:r>
                        <a:rPr lang="en-US" sz="2100" dirty="0" smtClean="0"/>
                        <a:t>Description</a:t>
                      </a:r>
                      <a:endParaRPr lang="en-US" sz="2100" dirty="0"/>
                    </a:p>
                  </a:txBody>
                  <a:tcPr/>
                </a:tc>
                <a:extLst>
                  <a:ext uri="{0D108BD9-81ED-4DB2-BD59-A6C34878D82A}">
                    <a16:rowId xmlns:a16="http://schemas.microsoft.com/office/drawing/2014/main" val="2149726365"/>
                  </a:ext>
                </a:extLst>
              </a:tr>
              <a:tr h="1077338">
                <a:tc>
                  <a:txBody>
                    <a:bodyPr/>
                    <a:lstStyle/>
                    <a:p>
                      <a:r>
                        <a:rPr lang="en-US" sz="2100" dirty="0" smtClean="0"/>
                        <a:t>Pouch</a:t>
                      </a:r>
                      <a:endParaRPr lang="en-US" sz="2100" dirty="0"/>
                    </a:p>
                  </a:txBody>
                  <a:tcPr/>
                </a:tc>
                <a:tc>
                  <a:txBody>
                    <a:bodyPr/>
                    <a:lstStyle/>
                    <a:p>
                      <a:r>
                        <a:rPr lang="en-US" sz="2100" dirty="0" smtClean="0"/>
                        <a:t>0.03mm</a:t>
                      </a:r>
                      <a:r>
                        <a:rPr lang="en-US" sz="2100" baseline="0" dirty="0" smtClean="0"/>
                        <a:t> polyurethane – loose fit allows good heat transfer offering greater pleasure</a:t>
                      </a:r>
                      <a:endParaRPr lang="en-US" sz="2100" dirty="0"/>
                    </a:p>
                  </a:txBody>
                  <a:tcPr/>
                </a:tc>
                <a:extLst>
                  <a:ext uri="{0D108BD9-81ED-4DB2-BD59-A6C34878D82A}">
                    <a16:rowId xmlns:a16="http://schemas.microsoft.com/office/drawing/2014/main" val="246076969"/>
                  </a:ext>
                </a:extLst>
              </a:tr>
              <a:tr h="1077338">
                <a:tc>
                  <a:txBody>
                    <a:bodyPr/>
                    <a:lstStyle/>
                    <a:p>
                      <a:r>
                        <a:rPr lang="en-US" sz="2100" dirty="0" smtClean="0"/>
                        <a:t>Ring</a:t>
                      </a:r>
                      <a:endParaRPr lang="en-US" sz="2100" dirty="0"/>
                    </a:p>
                  </a:txBody>
                  <a:tcPr/>
                </a:tc>
                <a:tc>
                  <a:txBody>
                    <a:bodyPr/>
                    <a:lstStyle/>
                    <a:p>
                      <a:r>
                        <a:rPr lang="en-US" sz="2100" dirty="0" smtClean="0"/>
                        <a:t>Soft, flexible</a:t>
                      </a:r>
                      <a:r>
                        <a:rPr lang="en-US" sz="2100" baseline="0" dirty="0" smtClean="0"/>
                        <a:t> and keeps condom in place and gently hugs the body. Covers external genitals.</a:t>
                      </a:r>
                      <a:endParaRPr lang="en-US" sz="2100" dirty="0"/>
                    </a:p>
                  </a:txBody>
                  <a:tcPr/>
                </a:tc>
                <a:extLst>
                  <a:ext uri="{0D108BD9-81ED-4DB2-BD59-A6C34878D82A}">
                    <a16:rowId xmlns:a16="http://schemas.microsoft.com/office/drawing/2014/main" val="1565914681"/>
                  </a:ext>
                </a:extLst>
              </a:tr>
              <a:tr h="749453">
                <a:tc>
                  <a:txBody>
                    <a:bodyPr/>
                    <a:lstStyle/>
                    <a:p>
                      <a:r>
                        <a:rPr lang="en-US" sz="2100" dirty="0" smtClean="0"/>
                        <a:t>Foam Shapes</a:t>
                      </a:r>
                      <a:endParaRPr lang="en-US" sz="2100" dirty="0"/>
                    </a:p>
                  </a:txBody>
                  <a:tcPr/>
                </a:tc>
                <a:tc>
                  <a:txBody>
                    <a:bodyPr/>
                    <a:lstStyle/>
                    <a:p>
                      <a:r>
                        <a:rPr lang="en-US" sz="2100" dirty="0" smtClean="0"/>
                        <a:t>4 small think shapes,</a:t>
                      </a:r>
                      <a:r>
                        <a:rPr lang="en-US" sz="2100" baseline="0" dirty="0" smtClean="0"/>
                        <a:t> cling lightly to vaginal wall, ensuring stability.</a:t>
                      </a:r>
                      <a:endParaRPr lang="en-US" sz="2100" dirty="0"/>
                    </a:p>
                  </a:txBody>
                  <a:tcPr/>
                </a:tc>
                <a:extLst>
                  <a:ext uri="{0D108BD9-81ED-4DB2-BD59-A6C34878D82A}">
                    <a16:rowId xmlns:a16="http://schemas.microsoft.com/office/drawing/2014/main" val="1863516580"/>
                  </a:ext>
                </a:extLst>
              </a:tr>
              <a:tr h="749453">
                <a:tc>
                  <a:txBody>
                    <a:bodyPr/>
                    <a:lstStyle/>
                    <a:p>
                      <a:r>
                        <a:rPr lang="en-US" sz="2100" dirty="0" smtClean="0"/>
                        <a:t>Dissolving capsule</a:t>
                      </a:r>
                      <a:endParaRPr lang="en-US" sz="2100" dirty="0"/>
                    </a:p>
                  </a:txBody>
                  <a:tcPr/>
                </a:tc>
                <a:tc>
                  <a:txBody>
                    <a:bodyPr/>
                    <a:lstStyle/>
                    <a:p>
                      <a:r>
                        <a:rPr lang="en-US" sz="2100" dirty="0" smtClean="0"/>
                        <a:t>Made</a:t>
                      </a:r>
                      <a:r>
                        <a:rPr lang="en-US" sz="2100" baseline="0" dirty="0" smtClean="0"/>
                        <a:t> of polyvinyl alcohol contains the condom pouch and aids insertion.</a:t>
                      </a:r>
                      <a:endParaRPr lang="en-US" sz="2100" dirty="0"/>
                    </a:p>
                  </a:txBody>
                  <a:tcPr/>
                </a:tc>
                <a:extLst>
                  <a:ext uri="{0D108BD9-81ED-4DB2-BD59-A6C34878D82A}">
                    <a16:rowId xmlns:a16="http://schemas.microsoft.com/office/drawing/2014/main" val="996291344"/>
                  </a:ext>
                </a:extLst>
              </a:tr>
              <a:tr h="814199">
                <a:tc>
                  <a:txBody>
                    <a:bodyPr/>
                    <a:lstStyle/>
                    <a:p>
                      <a:r>
                        <a:rPr lang="en-US" sz="2100" dirty="0" smtClean="0"/>
                        <a:t>Lubricant</a:t>
                      </a:r>
                      <a:endParaRPr lang="en-US" sz="2100" dirty="0"/>
                    </a:p>
                  </a:txBody>
                  <a:tcPr/>
                </a:tc>
                <a:tc>
                  <a:txBody>
                    <a:bodyPr/>
                    <a:lstStyle/>
                    <a:p>
                      <a:r>
                        <a:rPr lang="en-US" sz="2100" dirty="0" smtClean="0"/>
                        <a:t>Unlubricated and supplied</a:t>
                      </a:r>
                      <a:r>
                        <a:rPr lang="en-US" sz="2100" baseline="0" dirty="0" smtClean="0"/>
                        <a:t> with lubricant to be applied at point of use.</a:t>
                      </a:r>
                      <a:endParaRPr lang="en-US" sz="2100" dirty="0"/>
                    </a:p>
                  </a:txBody>
                  <a:tcPr/>
                </a:tc>
                <a:extLst>
                  <a:ext uri="{0D108BD9-81ED-4DB2-BD59-A6C34878D82A}">
                    <a16:rowId xmlns:a16="http://schemas.microsoft.com/office/drawing/2014/main" val="2349802584"/>
                  </a:ext>
                </a:extLst>
              </a:tr>
              <a:tr h="749453">
                <a:tc>
                  <a:txBody>
                    <a:bodyPr/>
                    <a:lstStyle/>
                    <a:p>
                      <a:r>
                        <a:rPr lang="en-US" sz="2100" dirty="0" smtClean="0"/>
                        <a:t>Packaging</a:t>
                      </a:r>
                      <a:endParaRPr lang="en-US" sz="2100" dirty="0"/>
                    </a:p>
                  </a:txBody>
                  <a:tcPr/>
                </a:tc>
                <a:tc>
                  <a:txBody>
                    <a:bodyPr/>
                    <a:lstStyle/>
                    <a:p>
                      <a:r>
                        <a:rPr lang="en-US" sz="2100" dirty="0" smtClean="0"/>
                        <a:t>Aluminum foil</a:t>
                      </a:r>
                      <a:r>
                        <a:rPr lang="en-US" sz="2100" baseline="0" dirty="0" smtClean="0"/>
                        <a:t> laminate to keep the condom fresh.</a:t>
                      </a:r>
                      <a:endParaRPr lang="en-US" sz="2100" dirty="0"/>
                    </a:p>
                  </a:txBody>
                  <a:tcPr/>
                </a:tc>
                <a:extLst>
                  <a:ext uri="{0D108BD9-81ED-4DB2-BD59-A6C34878D82A}">
                    <a16:rowId xmlns:a16="http://schemas.microsoft.com/office/drawing/2014/main" val="4154123209"/>
                  </a:ext>
                </a:extLst>
              </a:tr>
            </a:tbl>
          </a:graphicData>
        </a:graphic>
      </p:graphicFrame>
      <p:pic>
        <p:nvPicPr>
          <p:cNvPr id="7" name="Picture 6" descr="womans condom.jpg"/>
          <p:cNvPicPr>
            <a:picLocks noChangeAspect="1"/>
          </p:cNvPicPr>
          <p:nvPr/>
        </p:nvPicPr>
        <p:blipFill>
          <a:blip r:embed="rId4" cstate="print"/>
          <a:stretch>
            <a:fillRect/>
          </a:stretch>
        </p:blipFill>
        <p:spPr>
          <a:xfrm>
            <a:off x="6781800" y="4572000"/>
            <a:ext cx="2118360" cy="1386840"/>
          </a:xfrm>
          <a:prstGeom prst="rect">
            <a:avLst/>
          </a:prstGeom>
        </p:spPr>
      </p:pic>
      <p:sp>
        <p:nvSpPr>
          <p:cNvPr id="9" name="TextBox 8"/>
          <p:cNvSpPr txBox="1"/>
          <p:nvPr/>
        </p:nvSpPr>
        <p:spPr>
          <a:xfrm>
            <a:off x="7010400" y="6096026"/>
            <a:ext cx="1676400" cy="368443"/>
          </a:xfrm>
          <a:prstGeom prst="rect">
            <a:avLst/>
          </a:prstGeom>
          <a:noFill/>
        </p:spPr>
        <p:txBody>
          <a:bodyPr wrap="square" lIns="90560" tIns="45280" rIns="90560" bIns="45280" rtlCol="0">
            <a:spAutoFit/>
          </a:bodyPr>
          <a:lstStyle/>
          <a:p>
            <a:pPr algn="ctr"/>
            <a:r>
              <a:rPr lang="en-US" dirty="0" smtClean="0"/>
              <a:t>Post Insertion</a:t>
            </a:r>
            <a:endParaRPr lang="en-US" dirty="0"/>
          </a:p>
        </p:txBody>
      </p:sp>
      <p:sp>
        <p:nvSpPr>
          <p:cNvPr id="10" name="TextBox 9"/>
          <p:cNvSpPr txBox="1"/>
          <p:nvPr/>
        </p:nvSpPr>
        <p:spPr>
          <a:xfrm>
            <a:off x="228600" y="457200"/>
            <a:ext cx="8763000" cy="491554"/>
          </a:xfrm>
          <a:prstGeom prst="rect">
            <a:avLst/>
          </a:prstGeom>
          <a:noFill/>
        </p:spPr>
        <p:txBody>
          <a:bodyPr wrap="square" lIns="90560" tIns="45280" rIns="90560" bIns="45280" rtlCol="0">
            <a:spAutoFit/>
          </a:bodyPr>
          <a:lstStyle/>
          <a:p>
            <a:r>
              <a:rPr lang="en-US" sz="2600" dirty="0">
                <a:solidFill>
                  <a:srgbClr val="EBC900"/>
                </a:solidFill>
              </a:rPr>
              <a:t>Woman’s Condom by </a:t>
            </a:r>
            <a:r>
              <a:rPr lang="en-US" sz="2600" dirty="0" smtClean="0">
                <a:solidFill>
                  <a:srgbClr val="EBC900"/>
                </a:solidFill>
              </a:rPr>
              <a:t>PATH – last phase for FDA approval</a:t>
            </a:r>
            <a:endParaRPr lang="en-US" sz="2600" dirty="0">
              <a:solidFill>
                <a:srgbClr val="EBC900"/>
              </a:solidFill>
            </a:endParaRPr>
          </a:p>
        </p:txBody>
      </p:sp>
    </p:spTree>
    <p:extLst>
      <p:ext uri="{BB962C8B-B14F-4D97-AF65-F5344CB8AC3E}">
        <p14:creationId xmlns:p14="http://schemas.microsoft.com/office/powerpoint/2010/main" val="12241137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Female Condoms</a:t>
            </a:r>
            <a:endParaRPr lang="en-US" dirty="0"/>
          </a:p>
        </p:txBody>
      </p:sp>
      <p:pic>
        <p:nvPicPr>
          <p:cNvPr id="809988" name="Picture 4" descr="http://blog.usaid.gov/wp-content/uploads/2012/09/female-com-2.jpg"/>
          <p:cNvPicPr>
            <a:picLocks noChangeAspect="1" noChangeArrowheads="1"/>
          </p:cNvPicPr>
          <p:nvPr/>
        </p:nvPicPr>
        <p:blipFill>
          <a:blip r:embed="rId3" cstate="print"/>
          <a:srcRect/>
          <a:stretch>
            <a:fillRect/>
          </a:stretch>
        </p:blipFill>
        <p:spPr bwMode="auto">
          <a:xfrm>
            <a:off x="457201" y="2133600"/>
            <a:ext cx="8382000" cy="4248150"/>
          </a:xfrm>
          <a:prstGeom prst="rect">
            <a:avLst/>
          </a:prstGeom>
          <a:noFill/>
        </p:spPr>
      </p:pic>
    </p:spTree>
    <p:extLst>
      <p:ext uri="{BB962C8B-B14F-4D97-AF65-F5344CB8AC3E}">
        <p14:creationId xmlns:p14="http://schemas.microsoft.com/office/powerpoint/2010/main" val="2426829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ndom+Truck.+Found+this+humerus_eca638_3106383.jpg"/>
          <p:cNvPicPr>
            <a:picLocks noGrp="1" noChangeAspect="1"/>
          </p:cNvPicPr>
          <p:nvPr>
            <p:ph idx="4294967295"/>
          </p:nvPr>
        </p:nvPicPr>
        <p:blipFill>
          <a:blip r:embed="rId2" cstate="print"/>
          <a:stretch>
            <a:fillRect/>
          </a:stretch>
        </p:blipFill>
        <p:spPr>
          <a:xfrm>
            <a:off x="304800" y="228600"/>
            <a:ext cx="8610600" cy="5715000"/>
          </a:xfrm>
        </p:spPr>
      </p:pic>
    </p:spTree>
    <p:extLst>
      <p:ext uri="{BB962C8B-B14F-4D97-AF65-F5344CB8AC3E}">
        <p14:creationId xmlns:p14="http://schemas.microsoft.com/office/powerpoint/2010/main" val="1453220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Lubricants</a:t>
            </a:r>
            <a:endParaRPr lang="en-US" dirty="0"/>
          </a:p>
        </p:txBody>
      </p:sp>
      <p:sp>
        <p:nvSpPr>
          <p:cNvPr id="3" name="Content Placeholder 2"/>
          <p:cNvSpPr>
            <a:spLocks noGrp="1"/>
          </p:cNvSpPr>
          <p:nvPr>
            <p:ph type="body" idx="1"/>
          </p:nvPr>
        </p:nvSpPr>
        <p:spPr/>
        <p:txBody>
          <a:bodyPr/>
          <a:lstStyle/>
          <a:p>
            <a:endParaRPr lang="en-US" dirty="0" smtClean="0"/>
          </a:p>
          <a:p>
            <a:endParaRPr lang="en-US" dirty="0"/>
          </a:p>
          <a:p>
            <a:endParaRPr lang="en-US" dirty="0" smtClean="0"/>
          </a:p>
          <a:p>
            <a:pPr marL="0" indent="0" algn="ctr">
              <a:buNone/>
            </a:pPr>
            <a:r>
              <a:rPr lang="en-US" dirty="0" smtClean="0"/>
              <a:t>What do you need to know about Lubes?</a:t>
            </a:r>
            <a:endParaRPr lang="en-US" dirty="0"/>
          </a:p>
        </p:txBody>
      </p:sp>
    </p:spTree>
    <p:extLst>
      <p:ext uri="{BB962C8B-B14F-4D97-AF65-F5344CB8AC3E}">
        <p14:creationId xmlns:p14="http://schemas.microsoft.com/office/powerpoint/2010/main" val="19750011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Sex and HIV Risk</a:t>
            </a:r>
            <a:endParaRPr lang="en-US" dirty="0"/>
          </a:p>
        </p:txBody>
      </p:sp>
      <p:sp>
        <p:nvSpPr>
          <p:cNvPr id="3" name="Content Placeholder 2"/>
          <p:cNvSpPr>
            <a:spLocks noGrp="1"/>
          </p:cNvSpPr>
          <p:nvPr>
            <p:ph type="body" idx="1"/>
          </p:nvPr>
        </p:nvSpPr>
        <p:spPr>
          <a:xfrm>
            <a:off x="304803" y="1417639"/>
            <a:ext cx="8534400" cy="4713292"/>
          </a:xfrm>
        </p:spPr>
        <p:txBody>
          <a:bodyPr/>
          <a:lstStyle/>
          <a:p>
            <a:pPr>
              <a:buClr>
                <a:schemeClr val="bg1"/>
              </a:buClr>
              <a:buFont typeface="Arial" panose="020B0604020202020204" pitchFamily="34" charset="0"/>
              <a:buChar char="•"/>
            </a:pPr>
            <a:r>
              <a:rPr lang="en-US" sz="2800" dirty="0" smtClean="0"/>
              <a:t>The risk of HIV transmission through oral sex is much less than anal or vaginal sex – but not zero</a:t>
            </a:r>
          </a:p>
          <a:p>
            <a:pPr>
              <a:buClr>
                <a:schemeClr val="bg1"/>
              </a:buClr>
              <a:buFont typeface="Arial" panose="020B0604020202020204" pitchFamily="34" charset="0"/>
              <a:buChar char="•"/>
            </a:pPr>
            <a:endParaRPr lang="en-US" sz="900" dirty="0"/>
          </a:p>
          <a:p>
            <a:pPr>
              <a:buClr>
                <a:schemeClr val="bg1"/>
              </a:buClr>
              <a:buFont typeface="Arial" panose="020B0604020202020204" pitchFamily="34" charset="0"/>
              <a:buChar char="•"/>
            </a:pPr>
            <a:r>
              <a:rPr lang="en-US" sz="2800" dirty="0" smtClean="0"/>
              <a:t>Performing oral sex on an HV infected man, with ejaculation, is the riskiest oral sex</a:t>
            </a:r>
          </a:p>
          <a:p>
            <a:pPr>
              <a:buClr>
                <a:schemeClr val="bg1"/>
              </a:buClr>
              <a:buFont typeface="Arial" panose="020B0604020202020204" pitchFamily="34" charset="0"/>
              <a:buChar char="•"/>
            </a:pPr>
            <a:endParaRPr lang="en-US" sz="900" dirty="0"/>
          </a:p>
          <a:p>
            <a:pPr>
              <a:buClr>
                <a:schemeClr val="bg1"/>
              </a:buClr>
              <a:buFont typeface="Arial" panose="020B0604020202020204" pitchFamily="34" charset="0"/>
              <a:buChar char="•"/>
            </a:pPr>
            <a:r>
              <a:rPr lang="en-US" sz="2800" dirty="0" smtClean="0"/>
              <a:t>Factors that may increase the risk of HIV transmission through oral sex are ulcers, bleeding gums, genital sores and the presence of other STDs.</a:t>
            </a:r>
            <a:endParaRPr lang="en-US" sz="2800" dirty="0"/>
          </a:p>
        </p:txBody>
      </p:sp>
      <p:sp>
        <p:nvSpPr>
          <p:cNvPr id="4" name="TextBox 3"/>
          <p:cNvSpPr txBox="1"/>
          <p:nvPr/>
        </p:nvSpPr>
        <p:spPr>
          <a:xfrm>
            <a:off x="2095500" y="5946708"/>
            <a:ext cx="4953000" cy="368443"/>
          </a:xfrm>
          <a:prstGeom prst="rect">
            <a:avLst/>
          </a:prstGeom>
          <a:noFill/>
        </p:spPr>
        <p:txBody>
          <a:bodyPr wrap="square" lIns="90560" tIns="45280" rIns="90560" bIns="45280" rtlCol="0">
            <a:spAutoFit/>
          </a:bodyPr>
          <a:lstStyle/>
          <a:p>
            <a:pPr algn="ctr"/>
            <a:r>
              <a:rPr lang="en-US" dirty="0" smtClean="0">
                <a:solidFill>
                  <a:srgbClr val="EBC900"/>
                </a:solidFill>
              </a:rPr>
              <a:t>Centers for Disease Control and Prevention</a:t>
            </a:r>
            <a:endParaRPr lang="en-US" dirty="0">
              <a:solidFill>
                <a:srgbClr val="EBC900"/>
              </a:solidFill>
            </a:endParaRPr>
          </a:p>
        </p:txBody>
      </p:sp>
    </p:spTree>
    <p:extLst>
      <p:ext uri="{BB962C8B-B14F-4D97-AF65-F5344CB8AC3E}">
        <p14:creationId xmlns:p14="http://schemas.microsoft.com/office/powerpoint/2010/main" val="3829655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Oropharyngeal Cancer</a:t>
            </a:r>
            <a:endParaRPr lang="en-US" dirty="0"/>
          </a:p>
        </p:txBody>
      </p:sp>
      <p:sp>
        <p:nvSpPr>
          <p:cNvPr id="3" name="Content Placeholder 2"/>
          <p:cNvSpPr>
            <a:spLocks noGrp="1"/>
          </p:cNvSpPr>
          <p:nvPr>
            <p:ph type="body" idx="1"/>
          </p:nvPr>
        </p:nvSpPr>
        <p:spPr>
          <a:xfrm>
            <a:off x="114300" y="1219200"/>
            <a:ext cx="8839200" cy="4800600"/>
          </a:xfrm>
        </p:spPr>
        <p:txBody>
          <a:bodyPr>
            <a:normAutofit fontScale="40000" lnSpcReduction="20000"/>
          </a:bodyPr>
          <a:lstStyle/>
          <a:p>
            <a:pPr>
              <a:buClr>
                <a:schemeClr val="bg1"/>
              </a:buClr>
              <a:buFont typeface="Arial" panose="020B0604020202020204" pitchFamily="34" charset="0"/>
              <a:buChar char="•"/>
            </a:pPr>
            <a:r>
              <a:rPr lang="en-US" sz="8000" dirty="0" err="1"/>
              <a:t>Oropharyngeal</a:t>
            </a:r>
            <a:r>
              <a:rPr lang="en-US" sz="8000" dirty="0"/>
              <a:t> cancer is rising &amp; according to Dr. Terry Day, director of the Head &amp; Neck Cancer Program at Medical University of SC, its occurring in the young.</a:t>
            </a:r>
          </a:p>
          <a:p>
            <a:pPr>
              <a:buClr>
                <a:schemeClr val="bg1"/>
              </a:buClr>
              <a:buFont typeface="Arial" panose="020B0604020202020204" pitchFamily="34" charset="0"/>
              <a:buChar char="•"/>
            </a:pPr>
            <a:endParaRPr lang="en-US" sz="2500" dirty="0"/>
          </a:p>
          <a:p>
            <a:pPr>
              <a:buClr>
                <a:schemeClr val="bg1"/>
              </a:buClr>
              <a:buFont typeface="Arial" panose="020B0604020202020204" pitchFamily="34" charset="0"/>
              <a:buChar char="•"/>
            </a:pPr>
            <a:r>
              <a:rPr lang="en-US" sz="8000" dirty="0"/>
              <a:t>CDC states that HPV now causes approximately 63% of </a:t>
            </a:r>
            <a:r>
              <a:rPr lang="en-US" sz="8000" dirty="0" err="1"/>
              <a:t>oropharyngeal</a:t>
            </a:r>
            <a:r>
              <a:rPr lang="en-US" sz="8000" dirty="0"/>
              <a:t> cancers</a:t>
            </a:r>
          </a:p>
          <a:p>
            <a:pPr lvl="1">
              <a:buClr>
                <a:srgbClr val="FFC000"/>
              </a:buClr>
              <a:buFont typeface="Arial" panose="020B0604020202020204" pitchFamily="34" charset="0"/>
              <a:buChar char="•"/>
            </a:pPr>
            <a:r>
              <a:rPr lang="en-US" sz="7400" dirty="0"/>
              <a:t>Estimated 2,370 women and 9,356 men each year</a:t>
            </a:r>
          </a:p>
          <a:p>
            <a:pPr lvl="1">
              <a:buClr>
                <a:srgbClr val="FFC000"/>
              </a:buClr>
              <a:buFont typeface="Arial" panose="020B0604020202020204" pitchFamily="34" charset="0"/>
              <a:buChar char="•"/>
            </a:pPr>
            <a:r>
              <a:rPr lang="en-US" sz="7400" dirty="0"/>
              <a:t>White men the most likely to be diagnosed with HPV positive cancer.</a:t>
            </a:r>
          </a:p>
          <a:p>
            <a:pPr lvl="1">
              <a:buClr>
                <a:srgbClr val="B1DEF8"/>
              </a:buClr>
              <a:buFont typeface="Wingdings" panose="05000000000000000000" pitchFamily="2" charset="2"/>
              <a:buChar char="§"/>
            </a:pPr>
            <a:endParaRPr lang="en-US" sz="2500" dirty="0"/>
          </a:p>
          <a:p>
            <a:pPr lvl="1">
              <a:buClr>
                <a:srgbClr val="B1DEF8"/>
              </a:buClr>
              <a:buFont typeface="Wingdings" panose="05000000000000000000" pitchFamily="2" charset="2"/>
              <a:buChar char="§"/>
            </a:pPr>
            <a:endParaRPr lang="en-US" sz="1600" dirty="0"/>
          </a:p>
          <a:p>
            <a:pPr>
              <a:buClr>
                <a:schemeClr val="bg1"/>
              </a:buClr>
              <a:buFont typeface="Arial" panose="020B0604020202020204" pitchFamily="34" charset="0"/>
              <a:buChar char="•"/>
            </a:pPr>
            <a:r>
              <a:rPr lang="en-US" sz="8000" dirty="0"/>
              <a:t>No blood test or Pap test to screen for this cancer</a:t>
            </a:r>
          </a:p>
          <a:p>
            <a:pPr>
              <a:buClr>
                <a:srgbClr val="B1DEF8"/>
              </a:buClr>
              <a:buFont typeface="Wingdings" panose="05000000000000000000" pitchFamily="2" charset="2"/>
              <a:buChar char="§"/>
            </a:pPr>
            <a:endParaRPr lang="en-US" sz="1600" dirty="0"/>
          </a:p>
          <a:p>
            <a:pPr lvl="1">
              <a:buClr>
                <a:srgbClr val="B1DEF8"/>
              </a:buClr>
              <a:buFont typeface="Wingdings" panose="05000000000000000000" pitchFamily="2" charset="2"/>
              <a:buChar char="§"/>
            </a:pPr>
            <a:endParaRPr lang="en-US" dirty="0"/>
          </a:p>
          <a:p>
            <a:pPr lvl="1">
              <a:buClr>
                <a:srgbClr val="B1DEF8"/>
              </a:buClr>
              <a:buFont typeface="Wingdings" panose="05000000000000000000" pitchFamily="2" charset="2"/>
              <a:buChar char="§"/>
            </a:pPr>
            <a:endParaRPr lang="en-US" dirty="0" smtClean="0"/>
          </a:p>
        </p:txBody>
      </p:sp>
      <p:sp>
        <p:nvSpPr>
          <p:cNvPr id="5" name="Footer Placeholder 4"/>
          <p:cNvSpPr>
            <a:spLocks noGrp="1"/>
          </p:cNvSpPr>
          <p:nvPr>
            <p:ph type="ftr" sz="quarter" idx="11"/>
          </p:nvPr>
        </p:nvSpPr>
        <p:spPr>
          <a:xfrm>
            <a:off x="609600" y="6019800"/>
            <a:ext cx="8343900" cy="365125"/>
          </a:xfrm>
        </p:spPr>
        <p:txBody>
          <a:bodyPr/>
          <a:lstStyle/>
          <a:p>
            <a:pPr>
              <a:defRPr/>
            </a:pPr>
            <a:r>
              <a:rPr lang="en-US" dirty="0" smtClean="0">
                <a:solidFill>
                  <a:prstClr val="black">
                    <a:tint val="75000"/>
                  </a:prstClr>
                </a:solidFill>
              </a:rPr>
              <a:t>The full report, “Initial Symptoms in Patients With HPV-Positive and HPV-Negative Oropharyngeal Cancer,” was published online in the journal JAMA Otolaryngology—Head &amp; Neck Surgery (2014; doi:10.1001/jamaoto.2014.141).</a:t>
            </a:r>
            <a:endParaRPr lang="en-US" dirty="0">
              <a:solidFill>
                <a:prstClr val="black">
                  <a:tint val="75000"/>
                </a:prstClr>
              </a:solidFill>
            </a:endParaRPr>
          </a:p>
        </p:txBody>
      </p:sp>
    </p:spTree>
    <p:extLst>
      <p:ext uri="{BB962C8B-B14F-4D97-AF65-F5344CB8AC3E}">
        <p14:creationId xmlns:p14="http://schemas.microsoft.com/office/powerpoint/2010/main" val="2282535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t>Oropharyngeal Cancer</a:t>
            </a:r>
          </a:p>
        </p:txBody>
      </p:sp>
      <p:sp>
        <p:nvSpPr>
          <p:cNvPr id="3" name="Content Placeholder 2"/>
          <p:cNvSpPr>
            <a:spLocks noGrp="1"/>
          </p:cNvSpPr>
          <p:nvPr>
            <p:ph type="body" idx="1"/>
          </p:nvPr>
        </p:nvSpPr>
        <p:spPr>
          <a:xfrm>
            <a:off x="76202" y="990600"/>
            <a:ext cx="8915400" cy="4724401"/>
          </a:xfrm>
        </p:spPr>
        <p:txBody>
          <a:bodyPr>
            <a:normAutofit/>
          </a:bodyPr>
          <a:lstStyle/>
          <a:p>
            <a:pPr>
              <a:buClr>
                <a:schemeClr val="bg1"/>
              </a:buClr>
              <a:buFont typeface="Arial" panose="020B0604020202020204" pitchFamily="34" charset="0"/>
              <a:buChar char="•"/>
            </a:pPr>
            <a:r>
              <a:rPr lang="en-US" dirty="0"/>
              <a:t>Study of 88 pts found most common symptoms were a lump in the neck (44%) &amp; chronic sore throat (29%). </a:t>
            </a:r>
          </a:p>
          <a:p>
            <a:pPr lvl="1">
              <a:buClr>
                <a:srgbClr val="FFC000"/>
              </a:buClr>
              <a:buFont typeface="Arial" panose="020B0604020202020204" pitchFamily="34" charset="0"/>
              <a:buChar char="•"/>
            </a:pPr>
            <a:r>
              <a:rPr lang="en-US" sz="2200" dirty="0"/>
              <a:t>HPV-positive pts noticed neck mass, HPV-negative pts sore throat. </a:t>
            </a:r>
          </a:p>
          <a:p>
            <a:pPr lvl="1">
              <a:buClr>
                <a:srgbClr val="FFC000"/>
              </a:buClr>
              <a:buFont typeface="Arial" panose="020B0604020202020204" pitchFamily="34" charset="0"/>
              <a:buChar char="•"/>
            </a:pPr>
            <a:r>
              <a:rPr lang="en-US" sz="2200" dirty="0"/>
              <a:t>Others: pain, difficulty swallowing, and difficulty opening the mouth</a:t>
            </a:r>
          </a:p>
          <a:p>
            <a:pPr lvl="1">
              <a:buClr>
                <a:schemeClr val="bg1"/>
              </a:buClr>
              <a:buFont typeface="Arial" panose="020B0604020202020204" pitchFamily="34" charset="0"/>
              <a:buChar char="•"/>
            </a:pPr>
            <a:endParaRPr lang="en-US" sz="800" dirty="0"/>
          </a:p>
          <a:p>
            <a:pPr>
              <a:buClr>
                <a:schemeClr val="bg1"/>
              </a:buClr>
              <a:buFont typeface="Arial" panose="020B0604020202020204" pitchFamily="34" charset="0"/>
              <a:buChar char="•"/>
            </a:pPr>
            <a:r>
              <a:rPr lang="en-US" dirty="0"/>
              <a:t>Dr. Terry Day, director of the Head and Neck Cancer Program at Medical University of South Carolina, </a:t>
            </a:r>
            <a:r>
              <a:rPr lang="en-US" dirty="0" smtClean="0"/>
              <a:t>commented </a:t>
            </a:r>
            <a:r>
              <a:rPr lang="en-US" dirty="0"/>
              <a:t>clinicians need to inform pts about the possibility of throat cancer when they have a sore throat &gt; 2 weeks, trouble swallowing, or a lump in the neck</a:t>
            </a:r>
          </a:p>
          <a:p>
            <a:pPr lvl="1">
              <a:buClr>
                <a:srgbClr val="FFC000"/>
              </a:buClr>
              <a:buSzPct val="100000"/>
              <a:buFont typeface="Arial" panose="020B0604020202020204" pitchFamily="34" charset="0"/>
              <a:buChar char="•"/>
            </a:pPr>
            <a:r>
              <a:rPr lang="en-US" sz="2200" dirty="0"/>
              <a:t>C</a:t>
            </a:r>
            <a:r>
              <a:rPr lang="en-US" sz="2200" dirty="0" smtClean="0"/>
              <a:t>linicians </a:t>
            </a:r>
            <a:r>
              <a:rPr lang="en-US" sz="2200" dirty="0"/>
              <a:t>should refer </a:t>
            </a:r>
            <a:r>
              <a:rPr lang="en-US" sz="2200" dirty="0" smtClean="0"/>
              <a:t>patients </a:t>
            </a:r>
            <a:r>
              <a:rPr lang="en-US" sz="2200" dirty="0"/>
              <a:t>to a specialist for </a:t>
            </a:r>
            <a:r>
              <a:rPr lang="en-US" sz="2200" dirty="0" smtClean="0"/>
              <a:t>exam </a:t>
            </a:r>
            <a:r>
              <a:rPr lang="en-US" sz="2200" dirty="0"/>
              <a:t>and biopsy</a:t>
            </a:r>
          </a:p>
          <a:p>
            <a:pPr lvl="1">
              <a:buClr>
                <a:srgbClr val="FFC000"/>
              </a:buClr>
              <a:buSzPct val="100000"/>
              <a:buFont typeface="Arial" panose="020B0604020202020204" pitchFamily="34" charset="0"/>
              <a:buChar char="•"/>
            </a:pPr>
            <a:r>
              <a:rPr lang="en-US" sz="2200" dirty="0"/>
              <a:t>Day noted that this type of cancer has a good cure rate even when it has spread to the lymph nodes</a:t>
            </a:r>
            <a:r>
              <a:rPr lang="en-US" sz="2200" dirty="0" smtClean="0"/>
              <a:t>.</a:t>
            </a:r>
            <a:r>
              <a:rPr lang="en-US" sz="1200" dirty="0" smtClean="0"/>
              <a:t>	</a:t>
            </a:r>
          </a:p>
        </p:txBody>
      </p:sp>
      <p:sp>
        <p:nvSpPr>
          <p:cNvPr id="4" name="Footer Placeholder 3"/>
          <p:cNvSpPr>
            <a:spLocks noGrp="1"/>
          </p:cNvSpPr>
          <p:nvPr>
            <p:ph type="ftr" sz="quarter" idx="11"/>
          </p:nvPr>
        </p:nvSpPr>
        <p:spPr>
          <a:xfrm>
            <a:off x="685800" y="6019800"/>
            <a:ext cx="8229600" cy="365125"/>
          </a:xfrm>
        </p:spPr>
        <p:txBody>
          <a:bodyPr/>
          <a:lstStyle/>
          <a:p>
            <a:pPr algn="l">
              <a:defRPr/>
            </a:pPr>
            <a:r>
              <a:rPr lang="en-US" dirty="0" smtClean="0">
                <a:solidFill>
                  <a:srgbClr val="EBC900"/>
                </a:solidFill>
              </a:rPr>
              <a:t>The full report, “Initial Symptoms in Patients With HPV-Positive and HPV-Negative Oropharyngeal Cancer,” was published online in the journal JAMA Otolaryngology—Head &amp; Neck Surgery (2014; doi:10.1001/jamaoto.2014.141).</a:t>
            </a:r>
            <a:endParaRPr lang="en-US" dirty="0">
              <a:solidFill>
                <a:srgbClr val="EBC900"/>
              </a:solidFill>
            </a:endParaRPr>
          </a:p>
        </p:txBody>
      </p:sp>
    </p:spTree>
    <p:extLst>
      <p:ext uri="{BB962C8B-B14F-4D97-AF65-F5344CB8AC3E}">
        <p14:creationId xmlns:p14="http://schemas.microsoft.com/office/powerpoint/2010/main" val="160928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b="1" dirty="0" smtClean="0"/>
              <a:t>Dental Dams</a:t>
            </a:r>
            <a:endParaRPr lang="en-US" b="1" dirty="0"/>
          </a:p>
        </p:txBody>
      </p:sp>
      <p:sp>
        <p:nvSpPr>
          <p:cNvPr id="3" name="Rectangle 1"/>
          <p:cNvSpPr>
            <a:spLocks noChangeArrowheads="1"/>
          </p:cNvSpPr>
          <p:nvPr/>
        </p:nvSpPr>
        <p:spPr bwMode="auto">
          <a:xfrm>
            <a:off x="4953000" y="3276600"/>
            <a:ext cx="4191000" cy="29084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6A29B9"/>
                </a:solidFill>
                <a:effectLst/>
                <a:latin typeface="Helvetica neue"/>
                <a:hlinkClick r:id="rId2" tooltip="Click this link to access *(2 for 1)* Trustex Flavored Oral Sex Latex Dental Dam Condom Sheet - Strawberry"/>
              </a:rPr>
              <a:t>(2 for 1)* </a:t>
            </a:r>
            <a:r>
              <a:rPr kumimoji="0" lang="en-US" altLang="en-US" sz="2000" b="0" i="0" u="none" strike="noStrike" cap="none" normalizeH="0" baseline="0" dirty="0" err="1" smtClean="0">
                <a:ln>
                  <a:noFill/>
                </a:ln>
                <a:solidFill>
                  <a:srgbClr val="6A29B9"/>
                </a:solidFill>
                <a:effectLst/>
                <a:latin typeface="Helvetica neue"/>
                <a:hlinkClick r:id="rId2" tooltip="Click this link to access *(2 for 1)* Trustex Flavored Oral Sex Latex Dental Dam Condom Sheet - Strawberry"/>
              </a:rPr>
              <a:t>Trustex</a:t>
            </a:r>
            <a:r>
              <a:rPr kumimoji="0" lang="en-US" altLang="en-US" sz="2000" b="0" i="0" u="none" strike="noStrike" cap="none" normalizeH="0" baseline="0" dirty="0" smtClean="0">
                <a:ln>
                  <a:noFill/>
                </a:ln>
                <a:solidFill>
                  <a:srgbClr val="6A29B9"/>
                </a:solidFill>
                <a:effectLst/>
                <a:latin typeface="Helvetica neue"/>
                <a:hlinkClick r:id="rId2" tooltip="Click this link to access *(2 for 1)* Trustex Flavored Oral Sex Latex Dental Dam Condom Sheet - Strawberry"/>
              </a:rPr>
              <a:t> Flavored Oral Sex Latex Dental Dam Condom Sheet - Strawberry</a:t>
            </a:r>
            <a:endParaRPr kumimoji="0" lang="en-US" altLang="en-US" sz="2000" b="0" i="0" u="none" strike="noStrike" cap="none" normalizeH="0" baseline="0" dirty="0" smtClean="0">
              <a:ln>
                <a:noFill/>
              </a:ln>
              <a:solidFill>
                <a:srgbClr val="76767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dirty="0" smtClean="0">
                <a:ln>
                  <a:noFill/>
                </a:ln>
                <a:solidFill>
                  <a:srgbClr val="767676"/>
                </a:solidFill>
                <a:effectLst/>
                <a:latin typeface="Helvetica neue"/>
              </a:rPr>
              <a:t>Brand New</a:t>
            </a:r>
            <a:endParaRPr kumimoji="0" lang="en-US" altLang="en-US" sz="2000" b="0" i="0" u="sng"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sng" strike="noStrike" cap="none" normalizeH="0" baseline="0" dirty="0" smtClean="0">
                <a:ln>
                  <a:noFill/>
                </a:ln>
                <a:solidFill>
                  <a:srgbClr val="333333"/>
                </a:solidFill>
                <a:effectLst/>
                <a:latin typeface="Helvetica neue"/>
              </a:rPr>
              <a:t>$5.93</a:t>
            </a:r>
            <a:endParaRPr kumimoji="0" lang="en-US" altLang="en-US" sz="2000" b="0" i="0" u="sng" strike="noStrike" cap="none" normalizeH="0" baseline="0" dirty="0" smtClean="0">
              <a:ln>
                <a:noFill/>
              </a:ln>
              <a:solidFill>
                <a:srgbClr val="76767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sng" strike="noStrike" cap="none" normalizeH="0" baseline="0" dirty="0" smtClean="0">
                <a:ln>
                  <a:noFill/>
                </a:ln>
                <a:solidFill>
                  <a:srgbClr val="767676"/>
                </a:solidFill>
                <a:effectLst/>
                <a:latin typeface="Helvetica neue"/>
              </a:rPr>
              <a:t>Buy It Now</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sng" strike="noStrike" cap="none" normalizeH="0" baseline="0" dirty="0" smtClean="0">
                <a:ln>
                  <a:noFill/>
                </a:ln>
                <a:solidFill>
                  <a:srgbClr val="333333"/>
                </a:solidFill>
                <a:effectLst/>
                <a:latin typeface="Helvetica neue"/>
              </a:rPr>
              <a:t>Free Shipping</a:t>
            </a:r>
            <a:endParaRPr kumimoji="0" lang="en-US" altLang="en-US" sz="2000" b="0" i="0" u="sng" strike="noStrike" cap="none" normalizeH="0" baseline="0" dirty="0" smtClean="0">
              <a:ln>
                <a:noFill/>
              </a:ln>
              <a:solidFill>
                <a:srgbClr val="76767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sng" strike="noStrike" cap="none" normalizeH="0" baseline="0" dirty="0" smtClean="0">
                <a:ln>
                  <a:noFill/>
                </a:ln>
                <a:solidFill>
                  <a:srgbClr val="DD1E31"/>
                </a:solidFill>
                <a:effectLst/>
                <a:latin typeface="Helvetica neue"/>
              </a:rPr>
              <a:t>164 sold</a:t>
            </a:r>
            <a:endParaRPr kumimoji="0" lang="en-US" altLang="en-US" sz="2000" b="0" i="0" u="sng" strike="noStrike" cap="none" normalizeH="0" baseline="0" dirty="0" smtClean="0">
              <a:ln>
                <a:noFill/>
              </a:ln>
              <a:solidFill>
                <a:srgbClr val="76767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rgbClr val="6A29B9"/>
                </a:solidFill>
                <a:effectLst/>
                <a:latin typeface="Helvetica neue"/>
                <a:hlinkClick r:id="rId3"/>
              </a:rPr>
              <a:t>3 New &amp; refurbished from $5.10</a:t>
            </a:r>
            <a:endParaRPr kumimoji="0" lang="en-US" altLang="en-US" sz="2000" b="0" i="0" u="none" strike="noStrike" cap="none" normalizeH="0" baseline="0" dirty="0" smtClean="0">
              <a:ln>
                <a:noFill/>
              </a:ln>
              <a:solidFill>
                <a:srgbClr val="76767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sng" strike="noStrike" cap="none" normalizeH="0" baseline="0" dirty="0" smtClean="0">
              <a:ln>
                <a:noFill/>
              </a:ln>
              <a:solidFill>
                <a:srgbClr val="6A29B9"/>
              </a:solidFill>
              <a:effectLst/>
              <a:latin typeface="Helvetica neue"/>
            </a:endParaRPr>
          </a:p>
        </p:txBody>
      </p:sp>
      <p:pic>
        <p:nvPicPr>
          <p:cNvPr id="4098" name="Picture 2" descr="*(2 for 1)* Trustex Flavored Oral Sex Latex Dental Dam Condom Sheet - Strawberry">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92893"/>
            <a:ext cx="2051536" cy="21731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115416"/>
            <a:ext cx="9144000"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sng" strike="noStrike" cap="none" normalizeH="0" baseline="0" dirty="0" smtClean="0">
              <a:ln>
                <a:noFill/>
              </a:ln>
              <a:solidFill>
                <a:srgbClr val="C45500"/>
              </a:solidFill>
              <a:effectLst/>
              <a:latin typeface="Amazon Ember"/>
            </a:endParaRPr>
          </a:p>
        </p:txBody>
      </p:sp>
      <p:pic>
        <p:nvPicPr>
          <p:cNvPr id="3075" name="Picture 3" descr="Trust Dam 5 Pack -- Vanill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57199"/>
            <a:ext cx="1905000" cy="1905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3403699"/>
            <a:ext cx="4191000" cy="2246769"/>
          </a:xfrm>
          <a:prstGeom prst="rect">
            <a:avLst/>
          </a:prstGeom>
        </p:spPr>
        <p:txBody>
          <a:bodyPr wrap="square">
            <a:spAutoFit/>
          </a:bodyPr>
          <a:lstStyle/>
          <a:p>
            <a:pPr lvl="0"/>
            <a:endParaRPr lang="en-US" altLang="en-US" sz="800" dirty="0"/>
          </a:p>
          <a:p>
            <a:pPr lvl="0"/>
            <a:r>
              <a:rPr lang="en-US" altLang="en-US" sz="2800" dirty="0">
                <a:solidFill>
                  <a:srgbClr val="0066C0"/>
                </a:solidFill>
                <a:latin typeface="Amazon Ember"/>
                <a:hlinkClick r:id="rId7"/>
              </a:rPr>
              <a:t>Trust Dam 5 Pack -- Vanilla</a:t>
            </a:r>
            <a:endParaRPr lang="en-US" altLang="en-US" sz="2800" dirty="0">
              <a:solidFill>
                <a:srgbClr val="111111"/>
              </a:solidFill>
              <a:latin typeface="Amazon Ember"/>
            </a:endParaRPr>
          </a:p>
          <a:p>
            <a:pPr lvl="0"/>
            <a:r>
              <a:rPr lang="en-US" altLang="en-US" sz="2800" i="1" dirty="0">
                <a:solidFill>
                  <a:srgbClr val="0066C0"/>
                </a:solidFill>
                <a:latin typeface="Amazon Ember"/>
                <a:hlinkClick r:id="rId8" tooltip="3.5 out of 5 stars"/>
              </a:rPr>
              <a:t>3.5 out of 5 stars</a:t>
            </a:r>
            <a:r>
              <a:rPr lang="en-US" altLang="en-US" sz="2800" dirty="0">
                <a:solidFill>
                  <a:srgbClr val="111111"/>
                </a:solidFill>
                <a:latin typeface="Amazon Ember"/>
              </a:rPr>
              <a:t> </a:t>
            </a:r>
            <a:r>
              <a:rPr lang="en-US" altLang="en-US" sz="2800" dirty="0">
                <a:solidFill>
                  <a:srgbClr val="0066C0"/>
                </a:solidFill>
                <a:latin typeface="Amazon Ember"/>
                <a:hlinkClick r:id="rId8"/>
              </a:rPr>
              <a:t>34</a:t>
            </a:r>
            <a:endParaRPr lang="en-US" altLang="en-US" sz="2800" dirty="0">
              <a:solidFill>
                <a:srgbClr val="111111"/>
              </a:solidFill>
              <a:latin typeface="Amazon Ember"/>
            </a:endParaRPr>
          </a:p>
          <a:p>
            <a:pPr lvl="0"/>
            <a:r>
              <a:rPr lang="en-US" altLang="en-US" sz="2400" u="sng" dirty="0">
                <a:solidFill>
                  <a:srgbClr val="B12704"/>
                </a:solidFill>
                <a:latin typeface="Amazon Ember"/>
              </a:rPr>
              <a:t>$7.25</a:t>
            </a:r>
            <a:r>
              <a:rPr lang="en-US" altLang="en-US" sz="2400" u="sng" dirty="0">
                <a:solidFill>
                  <a:srgbClr val="111111"/>
                </a:solidFill>
                <a:latin typeface="Amazon Ember"/>
              </a:rPr>
              <a:t> </a:t>
            </a:r>
            <a:endParaRPr lang="en-US" altLang="en-US" sz="2400" dirty="0">
              <a:solidFill>
                <a:srgbClr val="0066C0"/>
              </a:solidFill>
              <a:latin typeface="Amazon Ember"/>
              <a:hlinkClick r:id="rId9"/>
            </a:endParaRPr>
          </a:p>
          <a:p>
            <a:pPr lvl="0"/>
            <a:r>
              <a:rPr lang="en-US" altLang="en-US" sz="2400" dirty="0">
                <a:solidFill>
                  <a:srgbClr val="0066C0"/>
                </a:solidFill>
                <a:latin typeface="Amazon Ember"/>
                <a:hlinkClick r:id="rId9"/>
              </a:rPr>
              <a:t>9 used and new</a:t>
            </a:r>
            <a:r>
              <a:rPr lang="en-US" altLang="en-US" sz="2400" dirty="0">
                <a:solidFill>
                  <a:srgbClr val="111111"/>
                </a:solidFill>
                <a:latin typeface="Amazon Ember"/>
              </a:rPr>
              <a:t> </a:t>
            </a:r>
            <a:r>
              <a:rPr lang="en-US" altLang="en-US" sz="2400" u="sng" dirty="0">
                <a:solidFill>
                  <a:srgbClr val="111111"/>
                </a:solidFill>
                <a:latin typeface="Amazon Ember"/>
              </a:rPr>
              <a:t>from </a:t>
            </a:r>
            <a:r>
              <a:rPr lang="en-US" altLang="en-US" sz="2400" u="sng" dirty="0">
                <a:solidFill>
                  <a:srgbClr val="B12704"/>
                </a:solidFill>
                <a:latin typeface="Amazon Ember"/>
              </a:rPr>
              <a:t>$</a:t>
            </a:r>
            <a:r>
              <a:rPr lang="en-US" altLang="en-US" sz="2400" u="sng" dirty="0" smtClean="0">
                <a:solidFill>
                  <a:srgbClr val="B12704"/>
                </a:solidFill>
                <a:latin typeface="Amazon Ember"/>
              </a:rPr>
              <a:t>6.30</a:t>
            </a:r>
            <a:endParaRPr lang="en-US" sz="2400" dirty="0"/>
          </a:p>
        </p:txBody>
      </p:sp>
    </p:spTree>
    <p:extLst>
      <p:ext uri="{BB962C8B-B14F-4D97-AF65-F5344CB8AC3E}">
        <p14:creationId xmlns:p14="http://schemas.microsoft.com/office/powerpoint/2010/main" val="15193106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3890" name="Rectangle 1026"/>
          <p:cNvSpPr>
            <a:spLocks noGrp="1" noChangeArrowheads="1"/>
          </p:cNvSpPr>
          <p:nvPr>
            <p:ph type="title"/>
          </p:nvPr>
        </p:nvSpPr>
        <p:spPr>
          <a:xfrm>
            <a:off x="457200" y="152400"/>
            <a:ext cx="8229600" cy="685800"/>
          </a:xfrm>
        </p:spPr>
        <p:txBody>
          <a:bodyPr>
            <a:normAutofit/>
          </a:bodyPr>
          <a:lstStyle/>
          <a:p>
            <a:pPr eaLnBrk="1" hangingPunct="1"/>
            <a:r>
              <a:rPr lang="en-US" b="1" dirty="0" smtClean="0"/>
              <a:t> </a:t>
            </a:r>
            <a:r>
              <a:rPr lang="en-US" dirty="0" smtClean="0"/>
              <a:t>HIV Risk Reduction</a:t>
            </a:r>
          </a:p>
        </p:txBody>
      </p:sp>
      <p:sp>
        <p:nvSpPr>
          <p:cNvPr id="1573891" name="Rectangle 1027"/>
          <p:cNvSpPr>
            <a:spLocks noGrp="1" noChangeArrowheads="1"/>
          </p:cNvSpPr>
          <p:nvPr>
            <p:ph type="body" idx="1"/>
          </p:nvPr>
        </p:nvSpPr>
        <p:spPr>
          <a:xfrm>
            <a:off x="457200" y="989012"/>
            <a:ext cx="8229600" cy="5868988"/>
          </a:xfrm>
        </p:spPr>
        <p:txBody>
          <a:bodyPr/>
          <a:lstStyle/>
          <a:p>
            <a:pPr eaLnBrk="1" hangingPunct="1">
              <a:lnSpc>
                <a:spcPct val="110000"/>
              </a:lnSpc>
              <a:buClr>
                <a:schemeClr val="bg1"/>
              </a:buClr>
              <a:buFont typeface="Arial" panose="020B0604020202020204" pitchFamily="34" charset="0"/>
              <a:buChar char="•"/>
            </a:pPr>
            <a:r>
              <a:rPr lang="en-US" sz="2400" dirty="0"/>
              <a:t>Avoid unprotected sex </a:t>
            </a:r>
          </a:p>
          <a:p>
            <a:pPr eaLnBrk="1" hangingPunct="1">
              <a:lnSpc>
                <a:spcPct val="110000"/>
              </a:lnSpc>
              <a:buClr>
                <a:schemeClr val="bg1"/>
              </a:buClr>
              <a:buFont typeface="Arial" panose="020B0604020202020204" pitchFamily="34" charset="0"/>
              <a:buChar char="•"/>
            </a:pPr>
            <a:r>
              <a:rPr lang="en-US" sz="2400" dirty="0"/>
              <a:t>Barriers: condoms/dental dams</a:t>
            </a:r>
          </a:p>
          <a:p>
            <a:pPr eaLnBrk="1" hangingPunct="1">
              <a:lnSpc>
                <a:spcPct val="110000"/>
              </a:lnSpc>
              <a:buClr>
                <a:schemeClr val="bg1"/>
              </a:buClr>
              <a:buFont typeface="Arial" panose="020B0604020202020204" pitchFamily="34" charset="0"/>
              <a:buChar char="•"/>
            </a:pPr>
            <a:r>
              <a:rPr lang="en-US" sz="2400" dirty="0"/>
              <a:t>Limit multiple partners </a:t>
            </a:r>
          </a:p>
          <a:p>
            <a:pPr eaLnBrk="1" hangingPunct="1">
              <a:lnSpc>
                <a:spcPct val="110000"/>
              </a:lnSpc>
              <a:buClr>
                <a:schemeClr val="bg1"/>
              </a:buClr>
              <a:buFont typeface="Arial" panose="020B0604020202020204" pitchFamily="34" charset="0"/>
              <a:buChar char="•"/>
            </a:pPr>
            <a:r>
              <a:rPr lang="en-US" sz="2400" dirty="0"/>
              <a:t>Get tested </a:t>
            </a:r>
          </a:p>
          <a:p>
            <a:pPr eaLnBrk="1" hangingPunct="1">
              <a:lnSpc>
                <a:spcPct val="110000"/>
              </a:lnSpc>
              <a:buClr>
                <a:schemeClr val="bg1"/>
              </a:buClr>
              <a:buFont typeface="Arial" panose="020B0604020202020204" pitchFamily="34" charset="0"/>
              <a:buChar char="•"/>
            </a:pPr>
            <a:r>
              <a:rPr lang="en-US" sz="2400" dirty="0"/>
              <a:t>Abstinence </a:t>
            </a:r>
          </a:p>
          <a:p>
            <a:pPr eaLnBrk="1" hangingPunct="1">
              <a:buClr>
                <a:schemeClr val="bg1"/>
              </a:buClr>
              <a:buFont typeface="Arial" panose="020B0604020202020204" pitchFamily="34" charset="0"/>
              <a:buChar char="•"/>
            </a:pPr>
            <a:r>
              <a:rPr lang="en-US" sz="2400" dirty="0"/>
              <a:t>Avoid drug/alcohol use </a:t>
            </a:r>
          </a:p>
          <a:p>
            <a:pPr eaLnBrk="1" hangingPunct="1">
              <a:buClr>
                <a:schemeClr val="bg1"/>
              </a:buClr>
              <a:buFont typeface="Arial" panose="020B0604020202020204" pitchFamily="34" charset="0"/>
              <a:buChar char="•"/>
            </a:pPr>
            <a:r>
              <a:rPr lang="en-US" sz="2400" dirty="0"/>
              <a:t>Don’t share needles for:</a:t>
            </a:r>
          </a:p>
          <a:p>
            <a:pPr lvl="1" eaLnBrk="1" hangingPunct="1">
              <a:buClr>
                <a:srgbClr val="FFC000"/>
              </a:buClr>
              <a:buFont typeface="Arial" panose="020B0604020202020204" pitchFamily="34" charset="0"/>
              <a:buChar char="•"/>
            </a:pPr>
            <a:r>
              <a:rPr lang="en-US" sz="2200" dirty="0"/>
              <a:t>Drugs --- what kind?</a:t>
            </a:r>
          </a:p>
          <a:p>
            <a:pPr lvl="1" eaLnBrk="1" hangingPunct="1">
              <a:buClr>
                <a:srgbClr val="FFC000"/>
              </a:buClr>
              <a:buFont typeface="Arial" panose="020B0604020202020204" pitchFamily="34" charset="0"/>
              <a:buChar char="•"/>
            </a:pPr>
            <a:r>
              <a:rPr lang="en-US" sz="2200" dirty="0"/>
              <a:t>Tattoos</a:t>
            </a:r>
          </a:p>
          <a:p>
            <a:pPr lvl="1" eaLnBrk="1" hangingPunct="1">
              <a:buClr>
                <a:srgbClr val="FFC000"/>
              </a:buClr>
              <a:buFont typeface="Arial" panose="020B0604020202020204" pitchFamily="34" charset="0"/>
              <a:buChar char="•"/>
            </a:pPr>
            <a:r>
              <a:rPr lang="en-US" sz="2200" dirty="0"/>
              <a:t>Body piercing</a:t>
            </a:r>
          </a:p>
          <a:p>
            <a:pPr eaLnBrk="1" hangingPunct="1">
              <a:buClr>
                <a:schemeClr val="bg1"/>
              </a:buClr>
              <a:buFont typeface="Arial" panose="020B0604020202020204" pitchFamily="34" charset="0"/>
              <a:buChar char="•"/>
            </a:pPr>
            <a:r>
              <a:rPr lang="en-US" sz="2400" dirty="0"/>
              <a:t>Use clean needles/works if unable to stop injecting</a:t>
            </a:r>
            <a:endParaRPr lang="en-US" dirty="0" smtClean="0"/>
          </a:p>
        </p:txBody>
      </p:sp>
    </p:spTree>
    <p:custDataLst>
      <p:tags r:id="rId1"/>
    </p:custDataLst>
    <p:extLst>
      <p:ext uri="{BB962C8B-B14F-4D97-AF65-F5344CB8AC3E}">
        <p14:creationId xmlns:p14="http://schemas.microsoft.com/office/powerpoint/2010/main" val="127573825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73890"/>
                                        </p:tgtEl>
                                        <p:attrNameLst>
                                          <p:attrName>style.visibility</p:attrName>
                                        </p:attrNameLst>
                                      </p:cBhvr>
                                      <p:to>
                                        <p:strVal val="visible"/>
                                      </p:to>
                                    </p:set>
                                    <p:animEffect transition="in" filter="checkerboard(across)">
                                      <p:cBhvr>
                                        <p:cTn id="7" dur="500"/>
                                        <p:tgtEl>
                                          <p:spTgt spid="1573890"/>
                                        </p:tgtEl>
                                      </p:cBhvr>
                                    </p:animEffect>
                                  </p:child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1573891">
                                            <p:txEl>
                                              <p:pRg st="0" end="0"/>
                                            </p:txEl>
                                          </p:spTgt>
                                        </p:tgtEl>
                                        <p:attrNameLst>
                                          <p:attrName>style.visibility</p:attrName>
                                        </p:attrNameLst>
                                      </p:cBhvr>
                                      <p:to>
                                        <p:strVal val="visible"/>
                                      </p:to>
                                    </p:set>
                                    <p:animEffect transition="in" filter="checkerboard(down)">
                                      <p:cBhvr>
                                        <p:cTn id="11" dur="500"/>
                                        <p:tgtEl>
                                          <p:spTgt spid="1573891">
                                            <p:txEl>
                                              <p:pRg st="0" end="0"/>
                                            </p:txEl>
                                          </p:spTgt>
                                        </p:tgtEl>
                                      </p:cBhvr>
                                    </p:animEffect>
                                  </p:childTnLst>
                                </p:cTn>
                              </p:par>
                            </p:childTnLst>
                          </p:cTn>
                        </p:par>
                        <p:par>
                          <p:cTn id="12" fill="hold" nodeType="afterGroup">
                            <p:stCondLst>
                              <p:cond delay="1000"/>
                            </p:stCondLst>
                            <p:childTnLst>
                              <p:par>
                                <p:cTn id="13" presetID="5" presetClass="entr" presetSubtype="5" fill="hold" grpId="0" nodeType="afterEffect">
                                  <p:stCondLst>
                                    <p:cond delay="0"/>
                                  </p:stCondLst>
                                  <p:childTnLst>
                                    <p:set>
                                      <p:cBhvr>
                                        <p:cTn id="14" dur="1" fill="hold">
                                          <p:stCondLst>
                                            <p:cond delay="0"/>
                                          </p:stCondLst>
                                        </p:cTn>
                                        <p:tgtEl>
                                          <p:spTgt spid="1573891">
                                            <p:txEl>
                                              <p:pRg st="1" end="1"/>
                                            </p:txEl>
                                          </p:spTgt>
                                        </p:tgtEl>
                                        <p:attrNameLst>
                                          <p:attrName>style.visibility</p:attrName>
                                        </p:attrNameLst>
                                      </p:cBhvr>
                                      <p:to>
                                        <p:strVal val="visible"/>
                                      </p:to>
                                    </p:set>
                                    <p:animEffect transition="in" filter="checkerboard(down)">
                                      <p:cBhvr>
                                        <p:cTn id="15" dur="500"/>
                                        <p:tgtEl>
                                          <p:spTgt spid="1573891">
                                            <p:txEl>
                                              <p:pRg st="1" end="1"/>
                                            </p:txEl>
                                          </p:spTgt>
                                        </p:tgtEl>
                                      </p:cBhvr>
                                    </p:animEffect>
                                  </p:childTnLst>
                                </p:cTn>
                              </p:par>
                            </p:childTnLst>
                          </p:cTn>
                        </p:par>
                        <p:par>
                          <p:cTn id="16" fill="hold" nodeType="afterGroup">
                            <p:stCondLst>
                              <p:cond delay="1500"/>
                            </p:stCondLst>
                            <p:childTnLst>
                              <p:par>
                                <p:cTn id="17" presetID="5" presetClass="entr" presetSubtype="5" fill="hold" grpId="0" nodeType="afterEffect">
                                  <p:stCondLst>
                                    <p:cond delay="0"/>
                                  </p:stCondLst>
                                  <p:childTnLst>
                                    <p:set>
                                      <p:cBhvr>
                                        <p:cTn id="18" dur="1" fill="hold">
                                          <p:stCondLst>
                                            <p:cond delay="0"/>
                                          </p:stCondLst>
                                        </p:cTn>
                                        <p:tgtEl>
                                          <p:spTgt spid="1573891">
                                            <p:txEl>
                                              <p:pRg st="2" end="2"/>
                                            </p:txEl>
                                          </p:spTgt>
                                        </p:tgtEl>
                                        <p:attrNameLst>
                                          <p:attrName>style.visibility</p:attrName>
                                        </p:attrNameLst>
                                      </p:cBhvr>
                                      <p:to>
                                        <p:strVal val="visible"/>
                                      </p:to>
                                    </p:set>
                                    <p:animEffect transition="in" filter="checkerboard(down)">
                                      <p:cBhvr>
                                        <p:cTn id="19" dur="500"/>
                                        <p:tgtEl>
                                          <p:spTgt spid="1573891">
                                            <p:txEl>
                                              <p:pRg st="2" end="2"/>
                                            </p:txEl>
                                          </p:spTgt>
                                        </p:tgtEl>
                                      </p:cBhvr>
                                    </p:animEffect>
                                  </p:childTnLst>
                                </p:cTn>
                              </p:par>
                            </p:childTnLst>
                          </p:cTn>
                        </p:par>
                        <p:par>
                          <p:cTn id="20" fill="hold" nodeType="afterGroup">
                            <p:stCondLst>
                              <p:cond delay="2000"/>
                            </p:stCondLst>
                            <p:childTnLst>
                              <p:par>
                                <p:cTn id="21" presetID="5" presetClass="entr" presetSubtype="5" fill="hold" grpId="0" nodeType="afterEffect">
                                  <p:stCondLst>
                                    <p:cond delay="0"/>
                                  </p:stCondLst>
                                  <p:childTnLst>
                                    <p:set>
                                      <p:cBhvr>
                                        <p:cTn id="22" dur="1" fill="hold">
                                          <p:stCondLst>
                                            <p:cond delay="0"/>
                                          </p:stCondLst>
                                        </p:cTn>
                                        <p:tgtEl>
                                          <p:spTgt spid="1573891">
                                            <p:txEl>
                                              <p:pRg st="3" end="3"/>
                                            </p:txEl>
                                          </p:spTgt>
                                        </p:tgtEl>
                                        <p:attrNameLst>
                                          <p:attrName>style.visibility</p:attrName>
                                        </p:attrNameLst>
                                      </p:cBhvr>
                                      <p:to>
                                        <p:strVal val="visible"/>
                                      </p:to>
                                    </p:set>
                                    <p:animEffect transition="in" filter="checkerboard(down)">
                                      <p:cBhvr>
                                        <p:cTn id="23" dur="500"/>
                                        <p:tgtEl>
                                          <p:spTgt spid="1573891">
                                            <p:txEl>
                                              <p:pRg st="3" end="3"/>
                                            </p:txEl>
                                          </p:spTgt>
                                        </p:tgtEl>
                                      </p:cBhvr>
                                    </p:animEffect>
                                  </p:childTnLst>
                                </p:cTn>
                              </p:par>
                            </p:childTnLst>
                          </p:cTn>
                        </p:par>
                        <p:par>
                          <p:cTn id="24" fill="hold" nodeType="afterGroup">
                            <p:stCondLst>
                              <p:cond delay="2500"/>
                            </p:stCondLst>
                            <p:childTnLst>
                              <p:par>
                                <p:cTn id="25" presetID="5" presetClass="entr" presetSubtype="5" fill="hold" grpId="0" nodeType="afterEffect">
                                  <p:stCondLst>
                                    <p:cond delay="0"/>
                                  </p:stCondLst>
                                  <p:childTnLst>
                                    <p:set>
                                      <p:cBhvr>
                                        <p:cTn id="26" dur="1" fill="hold">
                                          <p:stCondLst>
                                            <p:cond delay="0"/>
                                          </p:stCondLst>
                                        </p:cTn>
                                        <p:tgtEl>
                                          <p:spTgt spid="1573891">
                                            <p:txEl>
                                              <p:pRg st="4" end="4"/>
                                            </p:txEl>
                                          </p:spTgt>
                                        </p:tgtEl>
                                        <p:attrNameLst>
                                          <p:attrName>style.visibility</p:attrName>
                                        </p:attrNameLst>
                                      </p:cBhvr>
                                      <p:to>
                                        <p:strVal val="visible"/>
                                      </p:to>
                                    </p:set>
                                    <p:animEffect transition="in" filter="checkerboard(down)">
                                      <p:cBhvr>
                                        <p:cTn id="27" dur="500"/>
                                        <p:tgtEl>
                                          <p:spTgt spid="1573891">
                                            <p:txEl>
                                              <p:pRg st="4" end="4"/>
                                            </p:txEl>
                                          </p:spTgt>
                                        </p:tgtEl>
                                      </p:cBhvr>
                                    </p:animEffect>
                                  </p:childTnLst>
                                </p:cTn>
                              </p:par>
                            </p:childTnLst>
                          </p:cTn>
                        </p:par>
                        <p:par>
                          <p:cTn id="28" fill="hold" nodeType="afterGroup">
                            <p:stCondLst>
                              <p:cond delay="3000"/>
                            </p:stCondLst>
                            <p:childTnLst>
                              <p:par>
                                <p:cTn id="29" presetID="5" presetClass="entr" presetSubtype="5" fill="hold" grpId="0" nodeType="afterEffect">
                                  <p:stCondLst>
                                    <p:cond delay="0"/>
                                  </p:stCondLst>
                                  <p:childTnLst>
                                    <p:set>
                                      <p:cBhvr>
                                        <p:cTn id="30" dur="1" fill="hold">
                                          <p:stCondLst>
                                            <p:cond delay="0"/>
                                          </p:stCondLst>
                                        </p:cTn>
                                        <p:tgtEl>
                                          <p:spTgt spid="1573891">
                                            <p:txEl>
                                              <p:pRg st="5" end="5"/>
                                            </p:txEl>
                                          </p:spTgt>
                                        </p:tgtEl>
                                        <p:attrNameLst>
                                          <p:attrName>style.visibility</p:attrName>
                                        </p:attrNameLst>
                                      </p:cBhvr>
                                      <p:to>
                                        <p:strVal val="visible"/>
                                      </p:to>
                                    </p:set>
                                    <p:animEffect transition="in" filter="checkerboard(down)">
                                      <p:cBhvr>
                                        <p:cTn id="31" dur="500"/>
                                        <p:tgtEl>
                                          <p:spTgt spid="1573891">
                                            <p:txEl>
                                              <p:pRg st="5" end="5"/>
                                            </p:txEl>
                                          </p:spTgt>
                                        </p:tgtEl>
                                      </p:cBhvr>
                                    </p:animEffect>
                                  </p:childTnLst>
                                </p:cTn>
                              </p:par>
                            </p:childTnLst>
                          </p:cTn>
                        </p:par>
                        <p:par>
                          <p:cTn id="32" fill="hold" nodeType="afterGroup">
                            <p:stCondLst>
                              <p:cond delay="3500"/>
                            </p:stCondLst>
                            <p:childTnLst>
                              <p:par>
                                <p:cTn id="33" presetID="5" presetClass="entr" presetSubtype="5" fill="hold" grpId="0" nodeType="afterEffect">
                                  <p:stCondLst>
                                    <p:cond delay="0"/>
                                  </p:stCondLst>
                                  <p:childTnLst>
                                    <p:set>
                                      <p:cBhvr>
                                        <p:cTn id="34" dur="1" fill="hold">
                                          <p:stCondLst>
                                            <p:cond delay="0"/>
                                          </p:stCondLst>
                                        </p:cTn>
                                        <p:tgtEl>
                                          <p:spTgt spid="1573891">
                                            <p:txEl>
                                              <p:pRg st="6" end="6"/>
                                            </p:txEl>
                                          </p:spTgt>
                                        </p:tgtEl>
                                        <p:attrNameLst>
                                          <p:attrName>style.visibility</p:attrName>
                                        </p:attrNameLst>
                                      </p:cBhvr>
                                      <p:to>
                                        <p:strVal val="visible"/>
                                      </p:to>
                                    </p:set>
                                    <p:animEffect transition="in" filter="checkerboard(down)">
                                      <p:cBhvr>
                                        <p:cTn id="35" dur="500"/>
                                        <p:tgtEl>
                                          <p:spTgt spid="1573891">
                                            <p:txEl>
                                              <p:pRg st="6" end="6"/>
                                            </p:txEl>
                                          </p:spTgt>
                                        </p:tgtEl>
                                      </p:cBhvr>
                                    </p:animEffect>
                                  </p:childTnLst>
                                </p:cTn>
                              </p:par>
                              <p:par>
                                <p:cTn id="36" presetID="5" presetClass="entr" presetSubtype="5" fill="hold" grpId="0" nodeType="withEffect">
                                  <p:stCondLst>
                                    <p:cond delay="0"/>
                                  </p:stCondLst>
                                  <p:childTnLst>
                                    <p:set>
                                      <p:cBhvr>
                                        <p:cTn id="37" dur="1" fill="hold">
                                          <p:stCondLst>
                                            <p:cond delay="0"/>
                                          </p:stCondLst>
                                        </p:cTn>
                                        <p:tgtEl>
                                          <p:spTgt spid="1573891">
                                            <p:txEl>
                                              <p:pRg st="7" end="7"/>
                                            </p:txEl>
                                          </p:spTgt>
                                        </p:tgtEl>
                                        <p:attrNameLst>
                                          <p:attrName>style.visibility</p:attrName>
                                        </p:attrNameLst>
                                      </p:cBhvr>
                                      <p:to>
                                        <p:strVal val="visible"/>
                                      </p:to>
                                    </p:set>
                                    <p:animEffect transition="in" filter="checkerboard(down)">
                                      <p:cBhvr>
                                        <p:cTn id="38" dur="500"/>
                                        <p:tgtEl>
                                          <p:spTgt spid="1573891">
                                            <p:txEl>
                                              <p:pRg st="7" end="7"/>
                                            </p:txEl>
                                          </p:spTgt>
                                        </p:tgtEl>
                                      </p:cBhvr>
                                    </p:animEffect>
                                  </p:childTnLst>
                                </p:cTn>
                              </p:par>
                              <p:par>
                                <p:cTn id="39" presetID="5" presetClass="entr" presetSubtype="5" fill="hold" grpId="0" nodeType="withEffect">
                                  <p:stCondLst>
                                    <p:cond delay="0"/>
                                  </p:stCondLst>
                                  <p:childTnLst>
                                    <p:set>
                                      <p:cBhvr>
                                        <p:cTn id="40" dur="1" fill="hold">
                                          <p:stCondLst>
                                            <p:cond delay="0"/>
                                          </p:stCondLst>
                                        </p:cTn>
                                        <p:tgtEl>
                                          <p:spTgt spid="1573891">
                                            <p:txEl>
                                              <p:pRg st="8" end="8"/>
                                            </p:txEl>
                                          </p:spTgt>
                                        </p:tgtEl>
                                        <p:attrNameLst>
                                          <p:attrName>style.visibility</p:attrName>
                                        </p:attrNameLst>
                                      </p:cBhvr>
                                      <p:to>
                                        <p:strVal val="visible"/>
                                      </p:to>
                                    </p:set>
                                    <p:animEffect transition="in" filter="checkerboard(down)">
                                      <p:cBhvr>
                                        <p:cTn id="41" dur="500"/>
                                        <p:tgtEl>
                                          <p:spTgt spid="1573891">
                                            <p:txEl>
                                              <p:pRg st="8" end="8"/>
                                            </p:txEl>
                                          </p:spTgt>
                                        </p:tgtEl>
                                      </p:cBhvr>
                                    </p:animEffect>
                                  </p:childTnLst>
                                </p:cTn>
                              </p:par>
                              <p:par>
                                <p:cTn id="42" presetID="5" presetClass="entr" presetSubtype="5" fill="hold" grpId="0" nodeType="withEffect">
                                  <p:stCondLst>
                                    <p:cond delay="0"/>
                                  </p:stCondLst>
                                  <p:childTnLst>
                                    <p:set>
                                      <p:cBhvr>
                                        <p:cTn id="43" dur="1" fill="hold">
                                          <p:stCondLst>
                                            <p:cond delay="0"/>
                                          </p:stCondLst>
                                        </p:cTn>
                                        <p:tgtEl>
                                          <p:spTgt spid="1573891">
                                            <p:txEl>
                                              <p:pRg st="9" end="9"/>
                                            </p:txEl>
                                          </p:spTgt>
                                        </p:tgtEl>
                                        <p:attrNameLst>
                                          <p:attrName>style.visibility</p:attrName>
                                        </p:attrNameLst>
                                      </p:cBhvr>
                                      <p:to>
                                        <p:strVal val="visible"/>
                                      </p:to>
                                    </p:set>
                                    <p:animEffect transition="in" filter="checkerboard(down)">
                                      <p:cBhvr>
                                        <p:cTn id="44" dur="500"/>
                                        <p:tgtEl>
                                          <p:spTgt spid="1573891">
                                            <p:txEl>
                                              <p:pRg st="9" end="9"/>
                                            </p:txEl>
                                          </p:spTgt>
                                        </p:tgtEl>
                                      </p:cBhvr>
                                    </p:animEffect>
                                  </p:childTnLst>
                                </p:cTn>
                              </p:par>
                            </p:childTnLst>
                          </p:cTn>
                        </p:par>
                        <p:par>
                          <p:cTn id="45" fill="hold" nodeType="afterGroup">
                            <p:stCondLst>
                              <p:cond delay="4000"/>
                            </p:stCondLst>
                            <p:childTnLst>
                              <p:par>
                                <p:cTn id="46" presetID="5" presetClass="entr" presetSubtype="5" fill="hold" grpId="0" nodeType="afterEffect">
                                  <p:stCondLst>
                                    <p:cond delay="0"/>
                                  </p:stCondLst>
                                  <p:childTnLst>
                                    <p:set>
                                      <p:cBhvr>
                                        <p:cTn id="47" dur="1" fill="hold">
                                          <p:stCondLst>
                                            <p:cond delay="0"/>
                                          </p:stCondLst>
                                        </p:cTn>
                                        <p:tgtEl>
                                          <p:spTgt spid="1573891">
                                            <p:txEl>
                                              <p:pRg st="10" end="10"/>
                                            </p:txEl>
                                          </p:spTgt>
                                        </p:tgtEl>
                                        <p:attrNameLst>
                                          <p:attrName>style.visibility</p:attrName>
                                        </p:attrNameLst>
                                      </p:cBhvr>
                                      <p:to>
                                        <p:strVal val="visible"/>
                                      </p:to>
                                    </p:set>
                                    <p:animEffect transition="in" filter="checkerboard(down)">
                                      <p:cBhvr>
                                        <p:cTn id="48" dur="500"/>
                                        <p:tgtEl>
                                          <p:spTgt spid="15738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3890" grpId="0" autoUpdateAnimBg="0"/>
      <p:bldP spid="1573891"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Title 1"/>
          <p:cNvSpPr>
            <a:spLocks noGrp="1"/>
          </p:cNvSpPr>
          <p:nvPr>
            <p:ph type="title"/>
          </p:nvPr>
        </p:nvSpPr>
        <p:spPr>
          <a:xfrm>
            <a:off x="457200" y="152400"/>
            <a:ext cx="8229600" cy="1143000"/>
          </a:xfrm>
        </p:spPr>
        <p:txBody>
          <a:bodyPr/>
          <a:lstStyle/>
          <a:p>
            <a:pPr algn="ctr"/>
            <a:r>
              <a:rPr lang="en-US" sz="4800" dirty="0" smtClean="0">
                <a:solidFill>
                  <a:srgbClr val="FFC000"/>
                </a:solidFill>
              </a:rPr>
              <a:t>Challenges to Prevention</a:t>
            </a:r>
          </a:p>
        </p:txBody>
      </p:sp>
      <p:sp>
        <p:nvSpPr>
          <p:cNvPr id="851971" name="Content Placeholder 2"/>
          <p:cNvSpPr>
            <a:spLocks noGrp="1"/>
          </p:cNvSpPr>
          <p:nvPr>
            <p:ph type="body" idx="1"/>
          </p:nvPr>
        </p:nvSpPr>
        <p:spPr>
          <a:xfrm>
            <a:off x="228600" y="1219200"/>
            <a:ext cx="8763000" cy="5410200"/>
          </a:xfrm>
        </p:spPr>
        <p:txBody>
          <a:bodyPr/>
          <a:lstStyle/>
          <a:p>
            <a:pPr marL="466725" indent="-342900">
              <a:buClr>
                <a:schemeClr val="bg1"/>
              </a:buClr>
              <a:buFont typeface="Arial" panose="020B0604020202020204" pitchFamily="34" charset="0"/>
              <a:buChar char="•"/>
            </a:pPr>
            <a:r>
              <a:rPr lang="en-US" sz="2400" dirty="0"/>
              <a:t>No HIV testing = no impact on HIV prevalence</a:t>
            </a:r>
          </a:p>
          <a:p>
            <a:pPr marL="295275" indent="-171450">
              <a:buClr>
                <a:schemeClr val="bg1"/>
              </a:buClr>
              <a:buFont typeface="Arial" panose="020B0604020202020204" pitchFamily="34" charset="0"/>
              <a:buChar char="•"/>
            </a:pPr>
            <a:endParaRPr lang="en-US" sz="800" dirty="0"/>
          </a:p>
          <a:p>
            <a:pPr marL="466725" indent="-342900">
              <a:buClr>
                <a:schemeClr val="bg1"/>
              </a:buClr>
              <a:buFont typeface="Arial" panose="020B0604020202020204" pitchFamily="34" charset="0"/>
              <a:buChar char="•"/>
            </a:pPr>
            <a:r>
              <a:rPr lang="en-US" sz="2400" dirty="0"/>
              <a:t>Behavior change difficult</a:t>
            </a:r>
          </a:p>
          <a:p>
            <a:pPr marL="295275" indent="-171450">
              <a:buClr>
                <a:schemeClr val="bg1"/>
              </a:buClr>
              <a:buFont typeface="Arial" panose="020B0604020202020204" pitchFamily="34" charset="0"/>
              <a:buChar char="•"/>
            </a:pPr>
            <a:endParaRPr lang="en-US" sz="800" dirty="0"/>
          </a:p>
          <a:p>
            <a:pPr marL="466725" indent="-342900">
              <a:buClr>
                <a:schemeClr val="bg1"/>
              </a:buClr>
              <a:buFont typeface="Arial" panose="020B0604020202020204" pitchFamily="34" charset="0"/>
              <a:buChar char="•"/>
            </a:pPr>
            <a:r>
              <a:rPr lang="en-US" sz="2400" dirty="0"/>
              <a:t>Stigma may deter a person from seeking HIV info or testing</a:t>
            </a:r>
          </a:p>
          <a:p>
            <a:pPr marL="295275" indent="-171450">
              <a:buClr>
                <a:schemeClr val="bg1"/>
              </a:buClr>
              <a:buFont typeface="Arial" panose="020B0604020202020204" pitchFamily="34" charset="0"/>
              <a:buChar char="•"/>
            </a:pPr>
            <a:endParaRPr lang="en-US" sz="800" dirty="0"/>
          </a:p>
          <a:p>
            <a:pPr marL="466725" indent="-342900">
              <a:buClr>
                <a:schemeClr val="bg1"/>
              </a:buClr>
              <a:buFont typeface="Arial" panose="020B0604020202020204" pitchFamily="34" charset="0"/>
              <a:buChar char="•"/>
            </a:pPr>
            <a:r>
              <a:rPr lang="en-US" sz="2400" dirty="0"/>
              <a:t>Because of the role that sex/drugs play in HIV, many sensitivities in addressing HIV prevention</a:t>
            </a:r>
          </a:p>
          <a:p>
            <a:pPr lvl="1">
              <a:buClr>
                <a:schemeClr val="bg1"/>
              </a:buClr>
              <a:buFont typeface="Arial" panose="020B0604020202020204" pitchFamily="34" charset="0"/>
              <a:buChar char="•"/>
            </a:pPr>
            <a:endParaRPr lang="en-US" sz="800" dirty="0">
              <a:solidFill>
                <a:schemeClr val="bg1"/>
              </a:solidFill>
            </a:endParaRPr>
          </a:p>
          <a:p>
            <a:pPr marL="466725" indent="-342900">
              <a:buClr>
                <a:schemeClr val="bg1"/>
              </a:buClr>
              <a:buFont typeface="Arial" panose="020B0604020202020204" pitchFamily="34" charset="0"/>
              <a:buChar char="•"/>
            </a:pPr>
            <a:r>
              <a:rPr lang="en-US" sz="2400" dirty="0"/>
              <a:t>Gender/cultural factors, poverty</a:t>
            </a:r>
          </a:p>
          <a:p>
            <a:pPr marL="295275" indent="-171450">
              <a:buClr>
                <a:schemeClr val="bg1"/>
              </a:buClr>
              <a:buFont typeface="Arial" panose="020B0604020202020204" pitchFamily="34" charset="0"/>
              <a:buChar char="•"/>
            </a:pPr>
            <a:endParaRPr lang="en-US" sz="800" dirty="0"/>
          </a:p>
          <a:p>
            <a:pPr marL="466725" indent="-342900">
              <a:buClr>
                <a:schemeClr val="bg1"/>
              </a:buClr>
              <a:buFont typeface="Arial" panose="020B0604020202020204" pitchFamily="34" charset="0"/>
              <a:buChar char="•"/>
            </a:pPr>
            <a:r>
              <a:rPr lang="en-US" sz="2400" dirty="0"/>
              <a:t>The need for us to be more efficient and aggressive regarding HIV prevention</a:t>
            </a:r>
            <a:endParaRPr lang="en-US" sz="2400" dirty="0" smtClean="0"/>
          </a:p>
        </p:txBody>
      </p:sp>
    </p:spTree>
    <p:extLst>
      <p:ext uri="{BB962C8B-B14F-4D97-AF65-F5344CB8AC3E}">
        <p14:creationId xmlns:p14="http://schemas.microsoft.com/office/powerpoint/2010/main" val="2774593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306388"/>
            <a:ext cx="8229600" cy="608012"/>
          </a:xfrm>
        </p:spPr>
        <p:txBody>
          <a:bodyPr>
            <a:normAutofit fontScale="90000"/>
          </a:bodyPr>
          <a:lstStyle/>
          <a:p>
            <a:pPr eaLnBrk="1" hangingPunct="1"/>
            <a:r>
              <a:rPr lang="en-US" dirty="0" smtClean="0"/>
              <a:t>HIV Risk Reduction</a:t>
            </a:r>
          </a:p>
        </p:txBody>
      </p:sp>
      <p:sp>
        <p:nvSpPr>
          <p:cNvPr id="11268" name="Rectangle 3"/>
          <p:cNvSpPr>
            <a:spLocks noGrp="1" noChangeArrowheads="1"/>
          </p:cNvSpPr>
          <p:nvPr>
            <p:ph type="body" idx="1"/>
          </p:nvPr>
        </p:nvSpPr>
        <p:spPr/>
        <p:txBody>
          <a:bodyPr/>
          <a:lstStyle/>
          <a:p>
            <a:pPr eaLnBrk="1" hangingPunct="1">
              <a:buClr>
                <a:schemeClr val="bg1"/>
              </a:buClr>
              <a:buFont typeface="Arial" panose="020B0604020202020204" pitchFamily="34" charset="0"/>
              <a:buChar char="•"/>
            </a:pPr>
            <a:r>
              <a:rPr lang="en-US" sz="3200" dirty="0" smtClean="0"/>
              <a:t>Safer sex recommendations:</a:t>
            </a:r>
          </a:p>
          <a:p>
            <a:pPr eaLnBrk="1" hangingPunct="1">
              <a:buClr>
                <a:schemeClr val="bg1"/>
              </a:buClr>
              <a:buFont typeface="Arial" panose="020B0604020202020204" pitchFamily="34" charset="0"/>
              <a:buChar char="•"/>
            </a:pPr>
            <a:endParaRPr lang="en-US" sz="800" dirty="0" smtClean="0"/>
          </a:p>
          <a:p>
            <a:pPr marL="909978" lvl="1" indent="-457200" eaLnBrk="1" hangingPunct="1">
              <a:buClr>
                <a:srgbClr val="FFC000"/>
              </a:buClr>
              <a:buFont typeface="Arial" panose="020B0604020202020204" pitchFamily="34" charset="0"/>
              <a:buChar char="•"/>
            </a:pPr>
            <a:r>
              <a:rPr lang="en-US" sz="2800" dirty="0" smtClean="0"/>
              <a:t>Decisions about sexual activity	</a:t>
            </a:r>
          </a:p>
          <a:p>
            <a:pPr marL="1248468" lvl="2" indent="-342900" eaLnBrk="1" hangingPunct="1">
              <a:buClr>
                <a:schemeClr val="bg1"/>
              </a:buClr>
              <a:buFont typeface="Arial" panose="020B0604020202020204" pitchFamily="34" charset="0"/>
              <a:buChar char="•"/>
            </a:pPr>
            <a:r>
              <a:rPr lang="en-US" sz="2400" dirty="0" smtClean="0"/>
              <a:t>Do I or don’t I</a:t>
            </a:r>
          </a:p>
          <a:p>
            <a:pPr marL="1191318" lvl="2" indent="-285750" eaLnBrk="1" hangingPunct="1">
              <a:buClr>
                <a:schemeClr val="bg1"/>
              </a:buClr>
              <a:buFont typeface="Arial" panose="020B0604020202020204" pitchFamily="34" charset="0"/>
              <a:buChar char="•"/>
            </a:pPr>
            <a:endParaRPr lang="en-US" sz="800" dirty="0" smtClean="0"/>
          </a:p>
          <a:p>
            <a:pPr marL="909978" lvl="1" indent="-457200" eaLnBrk="1" hangingPunct="1">
              <a:buClr>
                <a:srgbClr val="FFC000"/>
              </a:buClr>
              <a:buFont typeface="Arial" panose="020B0604020202020204" pitchFamily="34" charset="0"/>
              <a:buChar char="•"/>
            </a:pPr>
            <a:r>
              <a:rPr lang="en-US" sz="2800" dirty="0" smtClean="0"/>
              <a:t>Decisions about partner selection</a:t>
            </a:r>
          </a:p>
          <a:p>
            <a:pPr marL="1248468" lvl="2" indent="-342900" eaLnBrk="1" hangingPunct="1">
              <a:buClr>
                <a:schemeClr val="bg1"/>
              </a:buClr>
              <a:buFont typeface="Arial" panose="020B0604020202020204" pitchFamily="34" charset="0"/>
              <a:buChar char="•"/>
            </a:pPr>
            <a:r>
              <a:rPr lang="en-US" sz="2400" dirty="0" smtClean="0"/>
              <a:t>Choose someone at low risk??</a:t>
            </a:r>
          </a:p>
          <a:p>
            <a:pPr marL="1191318" lvl="2" indent="-285750" eaLnBrk="1" hangingPunct="1">
              <a:buClr>
                <a:schemeClr val="bg1"/>
              </a:buClr>
              <a:buFont typeface="Arial" panose="020B0604020202020204" pitchFamily="34" charset="0"/>
              <a:buChar char="•"/>
            </a:pPr>
            <a:endParaRPr lang="en-US" sz="800" dirty="0" smtClean="0"/>
          </a:p>
          <a:p>
            <a:pPr marL="909978" lvl="1" indent="-457200" eaLnBrk="1" hangingPunct="1">
              <a:buClr>
                <a:srgbClr val="FFC000"/>
              </a:buClr>
              <a:buFont typeface="Arial" panose="020B0604020202020204" pitchFamily="34" charset="0"/>
              <a:buChar char="•"/>
            </a:pPr>
            <a:r>
              <a:rPr lang="en-US" sz="2800" dirty="0" smtClean="0"/>
              <a:t>Decisions about specific sexual practices</a:t>
            </a:r>
          </a:p>
          <a:p>
            <a:pPr marL="1248468" lvl="2" indent="-342900" eaLnBrk="1" hangingPunct="1">
              <a:buClr>
                <a:schemeClr val="bg1"/>
              </a:buClr>
              <a:buFont typeface="Arial" panose="020B0604020202020204" pitchFamily="34" charset="0"/>
              <a:buChar char="•"/>
            </a:pPr>
            <a:r>
              <a:rPr lang="en-US" sz="2400" dirty="0" smtClean="0"/>
              <a:t>Oral vs. vaginal vs. anal</a:t>
            </a:r>
          </a:p>
        </p:txBody>
      </p:sp>
      <p:graphicFrame>
        <p:nvGraphicFramePr>
          <p:cNvPr id="11266" name="Object 0"/>
          <p:cNvGraphicFramePr>
            <a:graphicFrameLocks noChangeAspect="1"/>
          </p:cNvGraphicFramePr>
          <p:nvPr/>
        </p:nvGraphicFramePr>
        <p:xfrm>
          <a:off x="7696200" y="2286001"/>
          <a:ext cx="1295400" cy="1905000"/>
        </p:xfrm>
        <a:graphic>
          <a:graphicData uri="http://schemas.openxmlformats.org/presentationml/2006/ole">
            <mc:AlternateContent xmlns:mc="http://schemas.openxmlformats.org/markup-compatibility/2006">
              <mc:Choice xmlns:v="urn:schemas-microsoft-com:vml" Requires="v">
                <p:oleObj spid="_x0000_s2074" name="Clip" r:id="rId5" imgW="3285714" imgH="4877481" progId="">
                  <p:embed/>
                </p:oleObj>
              </mc:Choice>
              <mc:Fallback>
                <p:oleObj name="Clip" r:id="rId5" imgW="3285714" imgH="487748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2286001"/>
                        <a:ext cx="1295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2096732009"/>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58237"/>
          </a:xfrm>
        </p:spPr>
        <p:txBody>
          <a:bodyPr/>
          <a:lstStyle/>
          <a:p>
            <a:r>
              <a:rPr lang="en-US" dirty="0" smtClean="0"/>
              <a:t>The M word</a:t>
            </a:r>
            <a:endParaRPr lang="en-US" dirty="0"/>
          </a:p>
        </p:txBody>
      </p:sp>
      <p:sp>
        <p:nvSpPr>
          <p:cNvPr id="3" name="Content Placeholder 2"/>
          <p:cNvSpPr>
            <a:spLocks noGrp="1"/>
          </p:cNvSpPr>
          <p:nvPr>
            <p:ph type="body" idx="1"/>
          </p:nvPr>
        </p:nvSpPr>
        <p:spPr>
          <a:xfrm>
            <a:off x="228600" y="1219200"/>
            <a:ext cx="8610600" cy="4814649"/>
          </a:xfrm>
        </p:spPr>
        <p:txBody>
          <a:bodyPr/>
          <a:lstStyle/>
          <a:p>
            <a:pPr>
              <a:buClr>
                <a:schemeClr val="bg1"/>
              </a:buClr>
              <a:buFont typeface="Arial" panose="020B0604020202020204" pitchFamily="34" charset="0"/>
              <a:buChar char="•"/>
            </a:pPr>
            <a:r>
              <a:rPr lang="en-US" sz="2600" dirty="0"/>
              <a:t>Masturbation is not emotionally or physically harmful.</a:t>
            </a:r>
          </a:p>
          <a:p>
            <a:pPr>
              <a:buClr>
                <a:schemeClr val="bg1"/>
              </a:buClr>
              <a:buFont typeface="Arial" panose="020B0604020202020204" pitchFamily="34" charset="0"/>
              <a:buChar char="•"/>
            </a:pPr>
            <a:endParaRPr lang="en-US" sz="1000" dirty="0"/>
          </a:p>
          <a:p>
            <a:pPr>
              <a:buClr>
                <a:schemeClr val="bg1"/>
              </a:buClr>
              <a:buFont typeface="Arial" panose="020B0604020202020204" pitchFamily="34" charset="0"/>
              <a:buChar char="•"/>
            </a:pPr>
            <a:r>
              <a:rPr lang="en-US" sz="2600" dirty="0"/>
              <a:t>In fact, it has a # of physical &amp; mental health benefits:</a:t>
            </a:r>
          </a:p>
          <a:p>
            <a:pPr lvl="1">
              <a:buClr>
                <a:srgbClr val="FFC000"/>
              </a:buClr>
              <a:buFont typeface="Arial" panose="020B0604020202020204" pitchFamily="34" charset="0"/>
              <a:buChar char="•"/>
            </a:pPr>
            <a:r>
              <a:rPr lang="en-US" sz="2400" dirty="0"/>
              <a:t>releases stress and physical tension </a:t>
            </a:r>
          </a:p>
          <a:p>
            <a:pPr lvl="1">
              <a:buClr>
                <a:srgbClr val="FFC000"/>
              </a:buClr>
              <a:buFont typeface="Arial" panose="020B0604020202020204" pitchFamily="34" charset="0"/>
              <a:buChar char="•"/>
            </a:pPr>
            <a:r>
              <a:rPr lang="en-US" sz="2400" dirty="0"/>
              <a:t>orgasms can act as a natural painkiller. </a:t>
            </a:r>
          </a:p>
          <a:p>
            <a:pPr lvl="3">
              <a:buClr>
                <a:schemeClr val="bg1"/>
              </a:buClr>
              <a:buFont typeface="Arial" panose="020B0604020202020204" pitchFamily="34" charset="0"/>
              <a:buChar char="•"/>
            </a:pPr>
            <a:r>
              <a:rPr lang="en-US" sz="2200" dirty="0"/>
              <a:t>Some women masturbate to relieve menstrual cramps</a:t>
            </a:r>
          </a:p>
          <a:p>
            <a:pPr lvl="3">
              <a:buClr>
                <a:schemeClr val="bg1"/>
              </a:buClr>
              <a:buFont typeface="Arial" panose="020B0604020202020204" pitchFamily="34" charset="0"/>
              <a:buChar char="•"/>
            </a:pPr>
            <a:r>
              <a:rPr lang="en-US" sz="2200" dirty="0"/>
              <a:t>Research shows orgasms may even prevent endometriosis </a:t>
            </a:r>
          </a:p>
          <a:p>
            <a:pPr lvl="3">
              <a:buClr>
                <a:schemeClr val="bg1"/>
              </a:buClr>
              <a:buFont typeface="Arial" panose="020B0604020202020204" pitchFamily="34" charset="0"/>
              <a:buChar char="•"/>
            </a:pPr>
            <a:r>
              <a:rPr lang="en-US" sz="2200" dirty="0"/>
              <a:t>One study found that frequent ejaculation may reduce a man's chances of developing prostate cancer</a:t>
            </a:r>
          </a:p>
          <a:p>
            <a:pPr lvl="3">
              <a:buClr>
                <a:schemeClr val="bg1"/>
              </a:buClr>
              <a:buFont typeface="Arial" panose="020B0604020202020204" pitchFamily="34" charset="0"/>
              <a:buChar char="•"/>
            </a:pPr>
            <a:endParaRPr lang="en-US" sz="1000" dirty="0"/>
          </a:p>
          <a:p>
            <a:pPr>
              <a:buClr>
                <a:schemeClr val="bg1"/>
              </a:buClr>
              <a:buFont typeface="Arial" panose="020B0604020202020204" pitchFamily="34" charset="0"/>
              <a:buChar char="•"/>
            </a:pPr>
            <a:r>
              <a:rPr lang="en-US" sz="2600" dirty="0"/>
              <a:t>Solo sex is the ultimate form of safer sex — there is no risk of pregnancy or infection.</a:t>
            </a:r>
          </a:p>
        </p:txBody>
      </p:sp>
      <p:sp>
        <p:nvSpPr>
          <p:cNvPr id="5" name="Footer Placeholder 4"/>
          <p:cNvSpPr>
            <a:spLocks noGrp="1"/>
          </p:cNvSpPr>
          <p:nvPr>
            <p:ph type="ftr" sz="quarter" idx="11"/>
          </p:nvPr>
        </p:nvSpPr>
        <p:spPr/>
        <p:txBody>
          <a:bodyPr/>
          <a:lstStyle/>
          <a:p>
            <a:pPr>
              <a:defRPr/>
            </a:pPr>
            <a:r>
              <a:rPr lang="en-US" dirty="0" smtClean="0">
                <a:solidFill>
                  <a:srgbClr val="EBC900"/>
                </a:solidFill>
              </a:rPr>
              <a:t>http://www.plannedparenthood.org/info-for-teens/sex-masturbation/myths-facts-about-masturbation-33824.htm</a:t>
            </a:r>
            <a:endParaRPr lang="en-US" dirty="0">
              <a:solidFill>
                <a:srgbClr val="EBC900"/>
              </a:solidFill>
            </a:endParaRPr>
          </a:p>
        </p:txBody>
      </p:sp>
    </p:spTree>
    <p:extLst>
      <p:ext uri="{BB962C8B-B14F-4D97-AF65-F5344CB8AC3E}">
        <p14:creationId xmlns:p14="http://schemas.microsoft.com/office/powerpoint/2010/main" val="3832037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1371600"/>
            <a:ext cx="8458200" cy="1143000"/>
          </a:xfrm>
        </p:spPr>
        <p:txBody>
          <a:bodyPr/>
          <a:lstStyle/>
          <a:p>
            <a:pPr defTabSz="926013" eaLnBrk="1" hangingPunct="1"/>
            <a:r>
              <a:rPr lang="en-US" sz="3400" b="1" dirty="0">
                <a:solidFill>
                  <a:schemeClr val="bg1"/>
                </a:solidFill>
                <a:latin typeface="Tahoma" pitchFamily="34" charset="0"/>
                <a:cs typeface="Tahoma" pitchFamily="34" charset="0"/>
              </a:rPr>
              <a:t>PREVENTION THROUGH EDUCATION</a:t>
            </a:r>
          </a:p>
        </p:txBody>
      </p:sp>
      <p:sp>
        <p:nvSpPr>
          <p:cNvPr id="47107" name="Text Box 3"/>
          <p:cNvSpPr txBox="1">
            <a:spLocks noChangeArrowheads="1"/>
          </p:cNvSpPr>
          <p:nvPr/>
        </p:nvSpPr>
        <p:spPr bwMode="auto">
          <a:xfrm>
            <a:off x="990600" y="3733800"/>
            <a:ext cx="7315200" cy="89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0" tIns="45280" rIns="90560" bIns="4528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5000" dirty="0">
                <a:solidFill>
                  <a:srgbClr val="FFFFFF"/>
                </a:solidFill>
                <a:latin typeface="Tahoma" pitchFamily="34" charset="0"/>
                <a:cs typeface="Tahoma" pitchFamily="34" charset="0"/>
              </a:rPr>
              <a:t>BEHAVIOR CHANGE</a:t>
            </a:r>
          </a:p>
        </p:txBody>
      </p:sp>
      <p:sp>
        <p:nvSpPr>
          <p:cNvPr id="47108" name="AutoShape 4"/>
          <p:cNvSpPr>
            <a:spLocks noChangeArrowheads="1"/>
          </p:cNvSpPr>
          <p:nvPr/>
        </p:nvSpPr>
        <p:spPr bwMode="auto">
          <a:xfrm>
            <a:off x="6621466" y="2419350"/>
            <a:ext cx="484187" cy="976313"/>
          </a:xfrm>
          <a:prstGeom prst="downArrow">
            <a:avLst>
              <a:gd name="adj1" fmla="val 50000"/>
              <a:gd name="adj2" fmla="val 50410"/>
            </a:avLst>
          </a:prstGeom>
          <a:solidFill>
            <a:schemeClr val="accent1"/>
          </a:solidFill>
          <a:ln w="9525">
            <a:solidFill>
              <a:schemeClr val="tx1"/>
            </a:solidFill>
            <a:miter lim="800000"/>
            <a:headEnd/>
            <a:tailEnd/>
          </a:ln>
        </p:spPr>
        <p:txBody>
          <a:bodyPr wrap="none" lIns="90560" tIns="45280" rIns="90560" bIns="45280" anchor="ctr"/>
          <a:lstStyle/>
          <a:p>
            <a:endParaRPr lang="en-US">
              <a:solidFill>
                <a:srgbClr val="FFFFFF"/>
              </a:solidFill>
              <a:latin typeface="Tahoma"/>
            </a:endParaRPr>
          </a:p>
        </p:txBody>
      </p:sp>
      <p:sp>
        <p:nvSpPr>
          <p:cNvPr id="47109" name="AutoShape 5"/>
          <p:cNvSpPr>
            <a:spLocks noChangeArrowheads="1"/>
          </p:cNvSpPr>
          <p:nvPr/>
        </p:nvSpPr>
        <p:spPr bwMode="auto">
          <a:xfrm>
            <a:off x="4495855" y="2438403"/>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wrap="none" lIns="90560" tIns="45280" rIns="90560" bIns="45280" anchor="ctr"/>
          <a:lstStyle/>
          <a:p>
            <a:endParaRPr lang="en-US">
              <a:solidFill>
                <a:srgbClr val="FFFFFF"/>
              </a:solidFill>
              <a:latin typeface="Tahoma"/>
            </a:endParaRPr>
          </a:p>
        </p:txBody>
      </p:sp>
      <p:sp>
        <p:nvSpPr>
          <p:cNvPr id="47110" name="AutoShape 6"/>
          <p:cNvSpPr>
            <a:spLocks noChangeArrowheads="1"/>
          </p:cNvSpPr>
          <p:nvPr/>
        </p:nvSpPr>
        <p:spPr bwMode="auto">
          <a:xfrm>
            <a:off x="2125663" y="2419350"/>
            <a:ext cx="484187" cy="976313"/>
          </a:xfrm>
          <a:prstGeom prst="downArrow">
            <a:avLst>
              <a:gd name="adj1" fmla="val 50000"/>
              <a:gd name="adj2" fmla="val 50410"/>
            </a:avLst>
          </a:prstGeom>
          <a:solidFill>
            <a:schemeClr val="accent1"/>
          </a:solidFill>
          <a:ln w="9525">
            <a:solidFill>
              <a:schemeClr val="tx1"/>
            </a:solidFill>
            <a:miter lim="800000"/>
            <a:headEnd/>
            <a:tailEnd/>
          </a:ln>
        </p:spPr>
        <p:txBody>
          <a:bodyPr wrap="none" lIns="90560" tIns="45280" rIns="90560" bIns="45280" anchor="ctr"/>
          <a:lstStyle/>
          <a:p>
            <a:endParaRPr lang="en-US">
              <a:solidFill>
                <a:srgbClr val="FFFFFF"/>
              </a:solidFill>
              <a:latin typeface="Tahoma"/>
            </a:endParaRPr>
          </a:p>
        </p:txBody>
      </p:sp>
    </p:spTree>
    <p:extLst>
      <p:ext uri="{BB962C8B-B14F-4D97-AF65-F5344CB8AC3E}">
        <p14:creationId xmlns:p14="http://schemas.microsoft.com/office/powerpoint/2010/main" val="3008304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457200" y="381000"/>
            <a:ext cx="8001000" cy="950913"/>
          </a:xfrm>
        </p:spPr>
        <p:txBody>
          <a:bodyPr/>
          <a:lstStyle/>
          <a:p>
            <a:pPr algn="ctr" eaLnBrk="1" hangingPunct="1"/>
            <a:r>
              <a:rPr lang="en-US" sz="3200" dirty="0">
                <a:solidFill>
                  <a:srgbClr val="FFC000"/>
                </a:solidFill>
              </a:rPr>
              <a:t>HIV Prevention / Health Promotion</a:t>
            </a:r>
          </a:p>
        </p:txBody>
      </p:sp>
      <p:sp>
        <p:nvSpPr>
          <p:cNvPr id="852995" name="Rectangle 3"/>
          <p:cNvSpPr>
            <a:spLocks noGrp="1" noChangeArrowheads="1"/>
          </p:cNvSpPr>
          <p:nvPr>
            <p:ph type="body" idx="1"/>
          </p:nvPr>
        </p:nvSpPr>
        <p:spPr>
          <a:xfrm>
            <a:off x="457200" y="1331912"/>
            <a:ext cx="8229600" cy="5068887"/>
          </a:xfrm>
        </p:spPr>
        <p:txBody>
          <a:bodyPr>
            <a:normAutofit/>
          </a:bodyPr>
          <a:lstStyle/>
          <a:p>
            <a:pPr marL="581025" indent="-457200" eaLnBrk="1" hangingPunct="1">
              <a:buClr>
                <a:schemeClr val="bg1"/>
              </a:buClr>
              <a:buFont typeface="Arial" panose="020B0604020202020204" pitchFamily="34" charset="0"/>
              <a:buChar char="•"/>
            </a:pPr>
            <a:r>
              <a:rPr lang="en-US" sz="2800" dirty="0" smtClean="0"/>
              <a:t>Consists of the following topics:</a:t>
            </a:r>
          </a:p>
          <a:p>
            <a:pPr lvl="1" eaLnBrk="1" hangingPunct="1">
              <a:buClr>
                <a:srgbClr val="B1DEF8"/>
              </a:buClr>
              <a:buFont typeface="Arial" panose="020B0604020202020204" pitchFamily="34" charset="0"/>
              <a:buChar char="•"/>
            </a:pPr>
            <a:endParaRPr lang="en-US" sz="1200" dirty="0" smtClean="0">
              <a:solidFill>
                <a:schemeClr val="bg1"/>
              </a:solidFill>
            </a:endParaRPr>
          </a:p>
          <a:p>
            <a:pPr lvl="1" eaLnBrk="1" hangingPunct="1">
              <a:buClr>
                <a:srgbClr val="FFC000"/>
              </a:buClr>
              <a:buFont typeface="Arial" panose="020B0604020202020204" pitchFamily="34" charset="0"/>
              <a:buChar char="•"/>
            </a:pPr>
            <a:r>
              <a:rPr lang="en-US" sz="2600" dirty="0" smtClean="0">
                <a:solidFill>
                  <a:srgbClr val="FFC000"/>
                </a:solidFill>
              </a:rPr>
              <a:t>Prevent transmission</a:t>
            </a:r>
          </a:p>
          <a:p>
            <a:pPr lvl="1" eaLnBrk="1" hangingPunct="1">
              <a:buClr>
                <a:srgbClr val="FFC000"/>
              </a:buClr>
              <a:buFont typeface="Arial" panose="020B0604020202020204" pitchFamily="34" charset="0"/>
              <a:buChar char="•"/>
            </a:pPr>
            <a:endParaRPr lang="en-US" sz="800" dirty="0">
              <a:solidFill>
                <a:srgbClr val="FFC000"/>
              </a:solidFill>
            </a:endParaRPr>
          </a:p>
          <a:p>
            <a:pPr lvl="1" eaLnBrk="1" hangingPunct="1">
              <a:buClr>
                <a:srgbClr val="FFC000"/>
              </a:buClr>
              <a:buFont typeface="Arial" panose="020B0604020202020204" pitchFamily="34" charset="0"/>
              <a:buChar char="•"/>
            </a:pPr>
            <a:r>
              <a:rPr lang="en-US" sz="2600" dirty="0" smtClean="0">
                <a:solidFill>
                  <a:srgbClr val="FFC000"/>
                </a:solidFill>
              </a:rPr>
              <a:t>Promote healthy lifestyles</a:t>
            </a:r>
          </a:p>
          <a:p>
            <a:pPr lvl="1" eaLnBrk="1" hangingPunct="1">
              <a:buClr>
                <a:srgbClr val="FFC000"/>
              </a:buClr>
              <a:buFont typeface="Arial" panose="020B0604020202020204" pitchFamily="34" charset="0"/>
              <a:buChar char="•"/>
            </a:pPr>
            <a:endParaRPr lang="en-US" sz="800" dirty="0">
              <a:solidFill>
                <a:srgbClr val="FFC000"/>
              </a:solidFill>
            </a:endParaRPr>
          </a:p>
          <a:p>
            <a:pPr lvl="1" eaLnBrk="1" hangingPunct="1">
              <a:buClr>
                <a:srgbClr val="FFC000"/>
              </a:buClr>
              <a:buFont typeface="Arial" panose="020B0604020202020204" pitchFamily="34" charset="0"/>
              <a:buChar char="•"/>
            </a:pPr>
            <a:r>
              <a:rPr lang="en-US" sz="2600" dirty="0" smtClean="0">
                <a:solidFill>
                  <a:srgbClr val="FFC000"/>
                </a:solidFill>
              </a:rPr>
              <a:t>Promote sexual health</a:t>
            </a:r>
          </a:p>
          <a:p>
            <a:pPr lvl="1" eaLnBrk="1" hangingPunct="1">
              <a:buClr>
                <a:srgbClr val="FFC000"/>
              </a:buClr>
              <a:buFont typeface="Arial" panose="020B0604020202020204" pitchFamily="34" charset="0"/>
              <a:buChar char="•"/>
            </a:pPr>
            <a:endParaRPr lang="en-US" sz="800" dirty="0">
              <a:solidFill>
                <a:srgbClr val="FFC000"/>
              </a:solidFill>
            </a:endParaRPr>
          </a:p>
          <a:p>
            <a:pPr lvl="1" eaLnBrk="1" hangingPunct="1">
              <a:buClr>
                <a:srgbClr val="FFC000"/>
              </a:buClr>
              <a:buFont typeface="Arial" panose="020B0604020202020204" pitchFamily="34" charset="0"/>
              <a:buChar char="•"/>
            </a:pPr>
            <a:r>
              <a:rPr lang="en-US" sz="2600" dirty="0" smtClean="0">
                <a:solidFill>
                  <a:srgbClr val="FFC000"/>
                </a:solidFill>
              </a:rPr>
              <a:t>Treat drug abuse</a:t>
            </a:r>
          </a:p>
          <a:p>
            <a:pPr lvl="1" eaLnBrk="1" hangingPunct="1">
              <a:buClr>
                <a:srgbClr val="FFC000"/>
              </a:buClr>
              <a:buFont typeface="Arial" panose="020B0604020202020204" pitchFamily="34" charset="0"/>
              <a:buChar char="•"/>
            </a:pPr>
            <a:endParaRPr lang="en-US" sz="800" dirty="0">
              <a:solidFill>
                <a:srgbClr val="FFC000"/>
              </a:solidFill>
            </a:endParaRPr>
          </a:p>
          <a:p>
            <a:pPr lvl="1" eaLnBrk="1" hangingPunct="1">
              <a:buClr>
                <a:srgbClr val="FFC000"/>
              </a:buClr>
              <a:buFont typeface="Arial" panose="020B0604020202020204" pitchFamily="34" charset="0"/>
              <a:buChar char="•"/>
            </a:pPr>
            <a:r>
              <a:rPr lang="en-US" sz="2600" dirty="0" smtClean="0">
                <a:solidFill>
                  <a:srgbClr val="FFC000"/>
                </a:solidFill>
              </a:rPr>
              <a:t>Sexual &amp; drug use risk reduction</a:t>
            </a:r>
          </a:p>
          <a:p>
            <a:pPr lvl="1" eaLnBrk="1" hangingPunct="1">
              <a:buClr>
                <a:srgbClr val="FFC000"/>
              </a:buClr>
              <a:buFont typeface="Arial" panose="020B0604020202020204" pitchFamily="34" charset="0"/>
              <a:buChar char="•"/>
            </a:pPr>
            <a:endParaRPr lang="en-US" sz="800" dirty="0">
              <a:solidFill>
                <a:srgbClr val="FFC000"/>
              </a:solidFill>
            </a:endParaRPr>
          </a:p>
          <a:p>
            <a:pPr lvl="1" eaLnBrk="1" hangingPunct="1">
              <a:buClr>
                <a:srgbClr val="FFC000"/>
              </a:buClr>
              <a:buFont typeface="Arial" panose="020B0604020202020204" pitchFamily="34" charset="0"/>
              <a:buChar char="•"/>
            </a:pPr>
            <a:r>
              <a:rPr lang="en-US" sz="2600" dirty="0" smtClean="0">
                <a:solidFill>
                  <a:srgbClr val="FFC000"/>
                </a:solidFill>
              </a:rPr>
              <a:t>Ensuring health care access</a:t>
            </a:r>
          </a:p>
        </p:txBody>
      </p:sp>
    </p:spTree>
    <p:custDataLst>
      <p:tags r:id="rId1"/>
    </p:custDataLst>
    <p:extLst>
      <p:ext uri="{BB962C8B-B14F-4D97-AF65-F5344CB8AC3E}">
        <p14:creationId xmlns:p14="http://schemas.microsoft.com/office/powerpoint/2010/main" val="3424236585"/>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1026"/>
          <p:cNvSpPr>
            <a:spLocks noGrp="1" noChangeArrowheads="1"/>
          </p:cNvSpPr>
          <p:nvPr>
            <p:ph type="title"/>
          </p:nvPr>
        </p:nvSpPr>
        <p:spPr>
          <a:xfrm>
            <a:off x="609600" y="457200"/>
            <a:ext cx="8229600" cy="560387"/>
          </a:xfrm>
        </p:spPr>
        <p:txBody>
          <a:bodyPr>
            <a:normAutofit fontScale="90000"/>
          </a:bodyPr>
          <a:lstStyle/>
          <a:p>
            <a:pPr algn="ctr" eaLnBrk="1" hangingPunct="1"/>
            <a:r>
              <a:rPr lang="en-US" sz="3600" dirty="0">
                <a:solidFill>
                  <a:srgbClr val="FFC000"/>
                </a:solidFill>
              </a:rPr>
              <a:t>Prevention: provider based </a:t>
            </a:r>
          </a:p>
        </p:txBody>
      </p:sp>
      <p:sp>
        <p:nvSpPr>
          <p:cNvPr id="855043" name="Rectangle 1027"/>
          <p:cNvSpPr>
            <a:spLocks noGrp="1" noChangeArrowheads="1"/>
          </p:cNvSpPr>
          <p:nvPr>
            <p:ph type="body" idx="1"/>
          </p:nvPr>
        </p:nvSpPr>
        <p:spPr>
          <a:xfrm>
            <a:off x="152400" y="1371600"/>
            <a:ext cx="8915400" cy="5410200"/>
          </a:xfrm>
        </p:spPr>
        <p:txBody>
          <a:bodyPr/>
          <a:lstStyle/>
          <a:p>
            <a:pPr eaLnBrk="1" hangingPunct="1">
              <a:buClr>
                <a:schemeClr val="bg1"/>
              </a:buClr>
              <a:buFont typeface="Arial" panose="020B0604020202020204" pitchFamily="34" charset="0"/>
              <a:buChar char="•"/>
            </a:pPr>
            <a:r>
              <a:rPr lang="en-US" sz="2800" dirty="0" smtClean="0"/>
              <a:t>Prevention also includes:</a:t>
            </a:r>
          </a:p>
          <a:p>
            <a:pPr marL="457200" indent="-457200" eaLnBrk="1" hangingPunct="1">
              <a:buClr>
                <a:srgbClr val="B1DEF8"/>
              </a:buClr>
              <a:buFont typeface="Wingdings" panose="05000000000000000000" pitchFamily="2" charset="2"/>
              <a:buChar char="§"/>
            </a:pPr>
            <a:endParaRPr lang="en-US" sz="1000" dirty="0" smtClean="0"/>
          </a:p>
          <a:p>
            <a:pPr marL="1023178" lvl="1" indent="-457200" eaLnBrk="1" hangingPunct="1">
              <a:buClr>
                <a:srgbClr val="FFC000"/>
              </a:buClr>
              <a:buFont typeface="Arial" panose="020B0604020202020204" pitchFamily="34" charset="0"/>
              <a:buChar char="•"/>
            </a:pPr>
            <a:r>
              <a:rPr lang="en-US" sz="2600" dirty="0" smtClean="0">
                <a:solidFill>
                  <a:srgbClr val="FFC000"/>
                </a:solidFill>
              </a:rPr>
              <a:t>Incorporate risk assessment/sexual history</a:t>
            </a:r>
          </a:p>
          <a:p>
            <a:pPr marL="1023178" lvl="1" indent="-457200" eaLnBrk="1" hangingPunct="1">
              <a:buClr>
                <a:srgbClr val="FFC000"/>
              </a:buClr>
              <a:buFont typeface="Arial" panose="020B0604020202020204" pitchFamily="34" charset="0"/>
              <a:buChar char="•"/>
            </a:pPr>
            <a:endParaRPr lang="en-US" sz="800" dirty="0" smtClean="0">
              <a:solidFill>
                <a:srgbClr val="FFC000"/>
              </a:solidFill>
            </a:endParaRPr>
          </a:p>
          <a:p>
            <a:pPr marL="1023178" lvl="1" indent="-457200" eaLnBrk="1" hangingPunct="1">
              <a:buClr>
                <a:srgbClr val="FFC000"/>
              </a:buClr>
              <a:buFont typeface="Arial" panose="020B0604020202020204" pitchFamily="34" charset="0"/>
              <a:buChar char="•"/>
            </a:pPr>
            <a:r>
              <a:rPr lang="en-US" sz="2600" dirty="0">
                <a:solidFill>
                  <a:srgbClr val="FFC000"/>
                </a:solidFill>
              </a:rPr>
              <a:t>Encourage HIV/STI testing</a:t>
            </a:r>
          </a:p>
          <a:p>
            <a:pPr marL="1023178" lvl="1" indent="-457200" eaLnBrk="1" hangingPunct="1">
              <a:buClr>
                <a:srgbClr val="FFC000"/>
              </a:buClr>
              <a:buFont typeface="Arial" panose="020B0604020202020204" pitchFamily="34" charset="0"/>
              <a:buChar char="•"/>
            </a:pPr>
            <a:endParaRPr lang="en-US" sz="800" dirty="0" smtClean="0">
              <a:solidFill>
                <a:srgbClr val="FFC000"/>
              </a:solidFill>
            </a:endParaRPr>
          </a:p>
          <a:p>
            <a:pPr marL="1023178" lvl="1" indent="-457200" eaLnBrk="1" hangingPunct="1">
              <a:buClr>
                <a:srgbClr val="FFC000"/>
              </a:buClr>
              <a:buFont typeface="Arial" panose="020B0604020202020204" pitchFamily="34" charset="0"/>
              <a:buChar char="•"/>
            </a:pPr>
            <a:r>
              <a:rPr lang="en-US" sz="2600" dirty="0" smtClean="0">
                <a:solidFill>
                  <a:srgbClr val="FFC000"/>
                </a:solidFill>
              </a:rPr>
              <a:t>Identify/treat STIs</a:t>
            </a:r>
          </a:p>
          <a:p>
            <a:pPr marL="1023178" lvl="1" indent="-457200" eaLnBrk="1" hangingPunct="1">
              <a:buClr>
                <a:srgbClr val="FFC000"/>
              </a:buClr>
              <a:buFont typeface="Arial" panose="020B0604020202020204" pitchFamily="34" charset="0"/>
              <a:buChar char="•"/>
            </a:pPr>
            <a:endParaRPr lang="en-US" sz="800" dirty="0" smtClean="0">
              <a:solidFill>
                <a:srgbClr val="FFC000"/>
              </a:solidFill>
            </a:endParaRPr>
          </a:p>
          <a:p>
            <a:pPr marL="1023178" lvl="1" indent="-457200" eaLnBrk="1" hangingPunct="1">
              <a:buClr>
                <a:srgbClr val="FFC000"/>
              </a:buClr>
              <a:buFont typeface="Arial" panose="020B0604020202020204" pitchFamily="34" charset="0"/>
              <a:buChar char="•"/>
            </a:pPr>
            <a:r>
              <a:rPr lang="en-US" sz="2600" dirty="0" smtClean="0">
                <a:solidFill>
                  <a:srgbClr val="FFC000"/>
                </a:solidFill>
              </a:rPr>
              <a:t>Offer interventions for behavior change</a:t>
            </a:r>
          </a:p>
          <a:p>
            <a:pPr marL="1023178" lvl="1" indent="-457200" eaLnBrk="1" hangingPunct="1">
              <a:buClr>
                <a:srgbClr val="FFC000"/>
              </a:buClr>
              <a:buFont typeface="Arial" panose="020B0604020202020204" pitchFamily="34" charset="0"/>
              <a:buChar char="•"/>
            </a:pPr>
            <a:endParaRPr lang="en-US" sz="800" dirty="0" smtClean="0">
              <a:solidFill>
                <a:srgbClr val="FFC000"/>
              </a:solidFill>
            </a:endParaRPr>
          </a:p>
          <a:p>
            <a:pPr marL="1023178" lvl="1" indent="-457200" eaLnBrk="1" hangingPunct="1">
              <a:buClr>
                <a:srgbClr val="FFC000"/>
              </a:buClr>
              <a:buFont typeface="Arial" panose="020B0604020202020204" pitchFamily="34" charset="0"/>
              <a:buChar char="•"/>
            </a:pPr>
            <a:r>
              <a:rPr lang="en-US" sz="2600" dirty="0" smtClean="0">
                <a:solidFill>
                  <a:srgbClr val="FFC000"/>
                </a:solidFill>
              </a:rPr>
              <a:t>Encourage testing/counseling for at-risk partners</a:t>
            </a:r>
          </a:p>
          <a:p>
            <a:pPr marL="1023178" lvl="1" indent="-457200" eaLnBrk="1" hangingPunct="1">
              <a:buClr>
                <a:srgbClr val="FFC000"/>
              </a:buClr>
              <a:buFont typeface="Arial" panose="020B0604020202020204" pitchFamily="34" charset="0"/>
              <a:buChar char="•"/>
            </a:pPr>
            <a:endParaRPr lang="en-US" sz="800" dirty="0" smtClean="0">
              <a:solidFill>
                <a:srgbClr val="FFC000"/>
              </a:solidFill>
            </a:endParaRPr>
          </a:p>
          <a:p>
            <a:pPr marL="1023178" lvl="1" indent="-457200" eaLnBrk="1" hangingPunct="1">
              <a:buClr>
                <a:srgbClr val="FFC000"/>
              </a:buClr>
              <a:buFont typeface="Arial" panose="020B0604020202020204" pitchFamily="34" charset="0"/>
              <a:buChar char="•"/>
            </a:pPr>
            <a:r>
              <a:rPr lang="en-US" sz="2600" dirty="0" smtClean="0">
                <a:solidFill>
                  <a:srgbClr val="FFC000"/>
                </a:solidFill>
              </a:rPr>
              <a:t>Communicate prevention messages</a:t>
            </a:r>
          </a:p>
        </p:txBody>
      </p:sp>
    </p:spTree>
    <p:custDataLst>
      <p:tags r:id="rId1"/>
    </p:custDataLst>
    <p:extLst>
      <p:ext uri="{BB962C8B-B14F-4D97-AF65-F5344CB8AC3E}">
        <p14:creationId xmlns:p14="http://schemas.microsoft.com/office/powerpoint/2010/main" val="2580973635"/>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2650"/>
          </a:xfrm>
        </p:spPr>
        <p:txBody>
          <a:bodyPr>
            <a:normAutofit fontScale="90000"/>
          </a:bodyPr>
          <a:lstStyle/>
          <a:p>
            <a:r>
              <a:rPr lang="en-US" dirty="0" smtClean="0">
                <a:solidFill>
                  <a:srgbClr val="FFC000"/>
                </a:solidFill>
              </a:rPr>
              <a:t>Partner Notification</a:t>
            </a:r>
            <a:br>
              <a:rPr lang="en-US" dirty="0" smtClean="0">
                <a:solidFill>
                  <a:srgbClr val="FFC000"/>
                </a:solidFill>
              </a:rPr>
            </a:br>
            <a:r>
              <a:rPr lang="en-US" sz="3100" dirty="0">
                <a:solidFill>
                  <a:srgbClr val="FFC000"/>
                </a:solidFill>
              </a:rPr>
              <a:t>Partner Counseling and Referral Services (PCRS)</a:t>
            </a:r>
          </a:p>
        </p:txBody>
      </p:sp>
      <p:sp>
        <p:nvSpPr>
          <p:cNvPr id="3" name="Content Placeholder 2"/>
          <p:cNvSpPr>
            <a:spLocks noGrp="1"/>
          </p:cNvSpPr>
          <p:nvPr>
            <p:ph idx="1"/>
          </p:nvPr>
        </p:nvSpPr>
        <p:spPr>
          <a:xfrm>
            <a:off x="457200" y="1447800"/>
            <a:ext cx="8458200" cy="4678363"/>
          </a:xfrm>
        </p:spPr>
        <p:txBody>
          <a:bodyPr/>
          <a:lstStyle/>
          <a:p>
            <a:pPr>
              <a:buClr>
                <a:schemeClr val="bg1"/>
              </a:buClr>
              <a:buFont typeface="Arial" panose="020B0604020202020204" pitchFamily="34" charset="0"/>
              <a:buChar char="•"/>
            </a:pPr>
            <a:r>
              <a:rPr lang="en-US" dirty="0"/>
              <a:t>P</a:t>
            </a:r>
            <a:r>
              <a:rPr lang="en-US" dirty="0" smtClean="0"/>
              <a:t>ractice </a:t>
            </a:r>
            <a:r>
              <a:rPr lang="en-US" dirty="0"/>
              <a:t>of identifying and contacting sexual partners of infected individuals to inform them </a:t>
            </a:r>
            <a:r>
              <a:rPr lang="en-US" dirty="0" smtClean="0"/>
              <a:t>of:</a:t>
            </a:r>
          </a:p>
          <a:p>
            <a:pPr lvl="1">
              <a:buClr>
                <a:srgbClr val="FFC000"/>
              </a:buClr>
              <a:buFont typeface="Arial" panose="020B0604020202020204" pitchFamily="34" charset="0"/>
              <a:buChar char="•"/>
            </a:pPr>
            <a:r>
              <a:rPr lang="en-US" sz="2200" dirty="0" smtClean="0">
                <a:solidFill>
                  <a:srgbClr val="FFC000"/>
                </a:solidFill>
              </a:rPr>
              <a:t>their </a:t>
            </a:r>
            <a:r>
              <a:rPr lang="en-US" sz="2200" dirty="0">
                <a:solidFill>
                  <a:srgbClr val="FFC000"/>
                </a:solidFill>
              </a:rPr>
              <a:t>risks of </a:t>
            </a:r>
            <a:r>
              <a:rPr lang="en-US" sz="2200" dirty="0" smtClean="0">
                <a:solidFill>
                  <a:srgbClr val="FFC000"/>
                </a:solidFill>
              </a:rPr>
              <a:t>exposure</a:t>
            </a:r>
          </a:p>
          <a:p>
            <a:pPr lvl="1">
              <a:buClr>
                <a:srgbClr val="FFC000"/>
              </a:buClr>
              <a:buFont typeface="Arial" panose="020B0604020202020204" pitchFamily="34" charset="0"/>
              <a:buChar char="•"/>
            </a:pPr>
            <a:r>
              <a:rPr lang="en-US" sz="2200" dirty="0" smtClean="0">
                <a:solidFill>
                  <a:srgbClr val="FFC000"/>
                </a:solidFill>
              </a:rPr>
              <a:t>refer </a:t>
            </a:r>
            <a:r>
              <a:rPr lang="en-US" sz="2200" dirty="0">
                <a:solidFill>
                  <a:srgbClr val="FFC000"/>
                </a:solidFill>
              </a:rPr>
              <a:t>them for testing and treatment when </a:t>
            </a:r>
            <a:r>
              <a:rPr lang="en-US" sz="2200" dirty="0" smtClean="0">
                <a:solidFill>
                  <a:srgbClr val="FFC000"/>
                </a:solidFill>
              </a:rPr>
              <a:t>appropriate</a:t>
            </a:r>
          </a:p>
          <a:p>
            <a:pPr lvl="1">
              <a:buClr>
                <a:srgbClr val="FFC000"/>
              </a:buClr>
              <a:buFont typeface="Arial" panose="020B0604020202020204" pitchFamily="34" charset="0"/>
              <a:buChar char="•"/>
            </a:pPr>
            <a:r>
              <a:rPr lang="en-US" sz="2200" dirty="0" smtClean="0">
                <a:solidFill>
                  <a:srgbClr val="FFC000"/>
                </a:solidFill>
              </a:rPr>
              <a:t>often provide </a:t>
            </a:r>
            <a:r>
              <a:rPr lang="en-US" sz="2200" dirty="0">
                <a:solidFill>
                  <a:srgbClr val="FFC000"/>
                </a:solidFill>
              </a:rPr>
              <a:t>education to help prevent further exposure and transmission</a:t>
            </a:r>
            <a:r>
              <a:rPr lang="en-US" sz="2200" dirty="0" smtClean="0">
                <a:solidFill>
                  <a:srgbClr val="FFC000"/>
                </a:solidFill>
              </a:rPr>
              <a:t>.</a:t>
            </a:r>
          </a:p>
          <a:p>
            <a:pPr lvl="1">
              <a:buClr>
                <a:schemeClr val="bg1"/>
              </a:buClr>
              <a:buFont typeface="Arial" panose="020B0604020202020204" pitchFamily="34" charset="0"/>
              <a:buChar char="•"/>
            </a:pPr>
            <a:endParaRPr lang="en-US" sz="1000" dirty="0" smtClean="0"/>
          </a:p>
          <a:p>
            <a:pPr>
              <a:buClr>
                <a:schemeClr val="bg1"/>
              </a:buClr>
              <a:buFont typeface="Arial" panose="020B0604020202020204" pitchFamily="34" charset="0"/>
              <a:buChar char="•"/>
            </a:pPr>
            <a:r>
              <a:rPr lang="en-US" dirty="0" smtClean="0"/>
              <a:t>“1865</a:t>
            </a:r>
            <a:r>
              <a:rPr lang="en-US" dirty="0"/>
              <a:t>, Quebec, Canada An act allowed for judge-ordered identification, examination, and treatment of sexual partners of infected military personnel— with or without </a:t>
            </a:r>
            <a:r>
              <a:rPr lang="en-US" dirty="0" smtClean="0"/>
              <a:t>consent.”</a:t>
            </a:r>
          </a:p>
          <a:p>
            <a:pPr>
              <a:buClr>
                <a:schemeClr val="bg1"/>
              </a:buClr>
              <a:buFont typeface="Arial" panose="020B0604020202020204" pitchFamily="34" charset="0"/>
              <a:buChar char="•"/>
            </a:pPr>
            <a:endParaRPr lang="en-US" sz="1000" dirty="0" smtClean="0"/>
          </a:p>
          <a:p>
            <a:pPr>
              <a:buClr>
                <a:schemeClr val="bg1"/>
              </a:buClr>
              <a:buFont typeface="Arial" panose="020B0604020202020204" pitchFamily="34" charset="0"/>
              <a:buChar char="•"/>
            </a:pPr>
            <a:r>
              <a:rPr lang="en-US" dirty="0" smtClean="0"/>
              <a:t>Method </a:t>
            </a:r>
            <a:r>
              <a:rPr lang="en-US" dirty="0"/>
              <a:t>used in the 1940s to curb the spread of syphilis</a:t>
            </a:r>
          </a:p>
          <a:p>
            <a:endParaRPr lang="en-US" dirty="0"/>
          </a:p>
        </p:txBody>
      </p:sp>
      <p:sp>
        <p:nvSpPr>
          <p:cNvPr id="4" name="Footer Placeholder 3"/>
          <p:cNvSpPr>
            <a:spLocks noGrp="1"/>
          </p:cNvSpPr>
          <p:nvPr>
            <p:ph type="ftr" sz="quarter" idx="11"/>
          </p:nvPr>
        </p:nvSpPr>
        <p:spPr>
          <a:xfrm>
            <a:off x="609600" y="6248400"/>
            <a:ext cx="8305800" cy="365125"/>
          </a:xfrm>
        </p:spPr>
        <p:txBody>
          <a:bodyPr/>
          <a:lstStyle/>
          <a:p>
            <a:pPr>
              <a:defRPr/>
            </a:pPr>
            <a:r>
              <a:rPr lang="en-US" dirty="0" smtClean="0">
                <a:solidFill>
                  <a:prstClr val="black">
                    <a:tint val="75000"/>
                  </a:prstClr>
                </a:solidFill>
              </a:rPr>
              <a:t>Partner Notification in North America – A historical account. </a:t>
            </a:r>
            <a:r>
              <a:rPr lang="en-US" dirty="0" err="1" smtClean="0">
                <a:solidFill>
                  <a:prstClr val="black">
                    <a:tint val="75000"/>
                  </a:prstClr>
                </a:solidFill>
              </a:rPr>
              <a:t>Sobanjo</a:t>
            </a:r>
            <a:r>
              <a:rPr lang="en-US" dirty="0" smtClean="0">
                <a:solidFill>
                  <a:prstClr val="black">
                    <a:tint val="75000"/>
                  </a:prstClr>
                </a:solidFill>
              </a:rPr>
              <a:t>, </a:t>
            </a:r>
            <a:r>
              <a:rPr lang="en-US" dirty="0" err="1" smtClean="0">
                <a:solidFill>
                  <a:prstClr val="black">
                    <a:tint val="75000"/>
                  </a:prstClr>
                </a:solidFill>
              </a:rPr>
              <a:t>Steben</a:t>
            </a:r>
            <a:r>
              <a:rPr lang="en-US" dirty="0" smtClean="0">
                <a:solidFill>
                  <a:prstClr val="black">
                    <a:tint val="75000"/>
                  </a:prstClr>
                </a:solidFill>
              </a:rPr>
              <a:t>, </a:t>
            </a:r>
            <a:r>
              <a:rPr lang="en-US" dirty="0" err="1" smtClean="0">
                <a:solidFill>
                  <a:prstClr val="black">
                    <a:tint val="75000"/>
                  </a:prstClr>
                </a:solidFill>
              </a:rPr>
              <a:t>Cheuk</a:t>
            </a:r>
            <a:r>
              <a:rPr lang="en-US" dirty="0" smtClean="0">
                <a:solidFill>
                  <a:prstClr val="black">
                    <a:tint val="75000"/>
                  </a:prstClr>
                </a:solidFill>
              </a:rPr>
              <a:t>, Fast, </a:t>
            </a:r>
            <a:r>
              <a:rPr lang="en-US" dirty="0" err="1" smtClean="0">
                <a:solidFill>
                  <a:prstClr val="black">
                    <a:tint val="75000"/>
                  </a:prstClr>
                </a:solidFill>
              </a:rPr>
              <a:t>Isfeld</a:t>
            </a:r>
            <a:r>
              <a:rPr lang="en-US" dirty="0" smtClean="0">
                <a:solidFill>
                  <a:prstClr val="black">
                    <a:tint val="75000"/>
                  </a:prstClr>
                </a:solidFill>
              </a:rPr>
              <a:t>-Kiely H</a:t>
            </a:r>
            <a:endParaRPr lang="en-US" dirty="0">
              <a:solidFill>
                <a:prstClr val="black">
                  <a:tint val="75000"/>
                </a:prstClr>
              </a:solidFill>
            </a:endParaRPr>
          </a:p>
        </p:txBody>
      </p:sp>
    </p:spTree>
    <p:extLst>
      <p:ext uri="{BB962C8B-B14F-4D97-AF65-F5344CB8AC3E}">
        <p14:creationId xmlns:p14="http://schemas.microsoft.com/office/powerpoint/2010/main" val="98456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442&quot;&gt;&lt;property id=&quot;20148&quot; value=&quot;5&quot;/&gt;&lt;property id=&quot;20300&quot; value=&quot;Slide 1&quot;/&gt;&lt;property id=&quot;20307&quot; value=&quot;256&quot;/&gt;&lt;/object&gt;&lt;object type=&quot;3&quot; unique_id=&quot;10518&quot;&gt;&lt;property id=&quot;20148&quot; value=&quot;5&quot;/&gt;&lt;property id=&quot;20300&quot; value=&quot;Slide 3 - &amp;quot;MidAtlantic AIDS Education and Training Center - Contact Information&amp;quot;&quot;/&gt;&lt;property id=&quot;20307&quot; value=&quot;258&quot;/&gt;&lt;/object&gt;&lt;object type=&quot;3&quot; unique_id=&quot;10569&quot;&gt;&lt;property id=&quot;20148&quot; value=&quot;5&quot;/&gt;&lt;property id=&quot;20300&quot; value=&quot;Slide 2&quot;/&gt;&lt;property id=&quot;20307&quot; value=&quot;262&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Office Theme">
  <a:themeElements>
    <a:clrScheme name="Custom 10">
      <a:dk1>
        <a:sysClr val="windowText" lastClr="000000"/>
      </a:dk1>
      <a:lt1>
        <a:sysClr val="window" lastClr="FFFFFF"/>
      </a:lt1>
      <a:dk2>
        <a:srgbClr val="1F497D"/>
      </a:dk2>
      <a:lt2>
        <a:srgbClr val="EEECE1"/>
      </a:lt2>
      <a:accent1>
        <a:srgbClr val="4F81BD"/>
      </a:accent1>
      <a:accent2>
        <a:srgbClr val="632423"/>
      </a:accent2>
      <a:accent3>
        <a:srgbClr val="953734"/>
      </a:accent3>
      <a:accent4>
        <a:srgbClr val="C0504D"/>
      </a:accent4>
      <a:accent5>
        <a:srgbClr val="D99694"/>
      </a:accent5>
      <a:accent6>
        <a:srgbClr val="E5B9B7"/>
      </a:accent6>
      <a:hlink>
        <a:srgbClr val="F79646"/>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9">
      <a:dk1>
        <a:sysClr val="windowText" lastClr="000000"/>
      </a:dk1>
      <a:lt1>
        <a:sysClr val="window" lastClr="FFFFFF"/>
      </a:lt1>
      <a:dk2>
        <a:srgbClr val="1F497D"/>
      </a:dk2>
      <a:lt2>
        <a:srgbClr val="EEECE1"/>
      </a:lt2>
      <a:accent1>
        <a:srgbClr val="4F81BD"/>
      </a:accent1>
      <a:accent2>
        <a:srgbClr val="632423"/>
      </a:accent2>
      <a:accent3>
        <a:srgbClr val="953734"/>
      </a:accent3>
      <a:accent4>
        <a:srgbClr val="D99694"/>
      </a:accent4>
      <a:accent5>
        <a:srgbClr val="E5B9B7"/>
      </a:accent5>
      <a:accent6>
        <a:srgbClr val="F2D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27988</TotalTime>
  <Words>3139</Words>
  <Application>Microsoft Office PowerPoint</Application>
  <PresentationFormat>On-screen Show (4:3)</PresentationFormat>
  <Paragraphs>618</Paragraphs>
  <Slides>62</Slides>
  <Notes>44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62</vt:i4>
      </vt:variant>
    </vt:vector>
  </HeadingPairs>
  <TitlesOfParts>
    <vt:vector size="74" baseType="lpstr">
      <vt:lpstr>Amazon Ember</vt:lpstr>
      <vt:lpstr>Arial</vt:lpstr>
      <vt:lpstr>Calibri</vt:lpstr>
      <vt:lpstr>Helvetica</vt:lpstr>
      <vt:lpstr>Helvetica neue</vt:lpstr>
      <vt:lpstr>Tahoma</vt:lpstr>
      <vt:lpstr>Verdana</vt:lpstr>
      <vt:lpstr>Wingdings</vt:lpstr>
      <vt:lpstr>1_Office Theme</vt:lpstr>
      <vt:lpstr>Office Theme</vt:lpstr>
      <vt:lpstr>Photo Editor Photo</vt:lpstr>
      <vt:lpstr>Clip</vt:lpstr>
      <vt:lpstr>The Latest in HIV Prevention</vt:lpstr>
      <vt:lpstr>HIV Prevention</vt:lpstr>
      <vt:lpstr>5 CDC Prevention Concepts</vt:lpstr>
      <vt:lpstr>National HIV/AIDS Strategy (NHAS) (released 7/13/10)</vt:lpstr>
      <vt:lpstr>Ending the HIV Epidemic</vt:lpstr>
      <vt:lpstr>Challenges to Prevention</vt:lpstr>
      <vt:lpstr>HIV Prevention / Health Promotion</vt:lpstr>
      <vt:lpstr>Prevention: provider based </vt:lpstr>
      <vt:lpstr>Partner Notification Partner Counseling and Referral Services (PCRS)</vt:lpstr>
      <vt:lpstr>Notification of Partners</vt:lpstr>
      <vt:lpstr>Biomedical Methods to Prevent HIV Transmission</vt:lpstr>
      <vt:lpstr>Vaccine</vt:lpstr>
      <vt:lpstr>Broadly Neutralizing Antibodies (bna)</vt:lpstr>
      <vt:lpstr>Topical Microbicides</vt:lpstr>
      <vt:lpstr>Vaginal Ring for HIV Prevention</vt:lpstr>
      <vt:lpstr>Male Circumcision and HIV Prevention</vt:lpstr>
      <vt:lpstr> Treatment as Prevention (TasP)</vt:lpstr>
      <vt:lpstr>U = U</vt:lpstr>
      <vt:lpstr>U = 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should get PrEP?</vt:lpstr>
      <vt:lpstr>Paying for PrEP</vt:lpstr>
      <vt:lpstr>Dedicated assistance program for PrEP</vt:lpstr>
      <vt:lpstr>PowerPoint Presentation</vt:lpstr>
      <vt:lpstr>Step 1: Determine clinical eligibility</vt:lpstr>
      <vt:lpstr>Step 2: Screen for STIs</vt:lpstr>
      <vt:lpstr>PowerPoint Presentation</vt:lpstr>
      <vt:lpstr>Step 3: Counsel the patient</vt:lpstr>
      <vt:lpstr>Step 4: Prescribe &amp; follow-up</vt:lpstr>
      <vt:lpstr>Step 5: Maintenance &amp; reassessment</vt:lpstr>
      <vt:lpstr>Can HIV break through PrEP? </vt:lpstr>
      <vt:lpstr>Can HIV break through PrEP? </vt:lpstr>
      <vt:lpstr>Can HIV break through PrEP?</vt:lpstr>
      <vt:lpstr>Can HIV break through PrEP?</vt:lpstr>
      <vt:lpstr>Postexposure Prophylaxis (PEP)  Infection Control and Hospital Epidemiology September 2013, vol. 34, no. 9</vt:lpstr>
      <vt:lpstr>Average Risk of Transmission After Percutaneous Exposure to Blood</vt:lpstr>
      <vt:lpstr>Who should use N-PEP?  Other Exposures</vt:lpstr>
      <vt:lpstr>PEPline</vt:lpstr>
      <vt:lpstr>Protective Barriers:  Safer Sex</vt:lpstr>
      <vt:lpstr>The “Wingman” Condom</vt:lpstr>
      <vt:lpstr>Wingman Condom vs Condom Errors</vt:lpstr>
      <vt:lpstr>Condom Failure</vt:lpstr>
      <vt:lpstr>Reality Female  Internal Condom FC2 (as of June 2017 need a prescription)</vt:lpstr>
      <vt:lpstr>PowerPoint Presentation</vt:lpstr>
      <vt:lpstr>Female Condoms</vt:lpstr>
      <vt:lpstr>PowerPoint Presentation</vt:lpstr>
      <vt:lpstr>Lubricants</vt:lpstr>
      <vt:lpstr>Oral Sex and HIV Risk</vt:lpstr>
      <vt:lpstr>Oropharyngeal Cancer</vt:lpstr>
      <vt:lpstr>Oropharyngeal Cancer</vt:lpstr>
      <vt:lpstr>Dental Dams</vt:lpstr>
      <vt:lpstr> HIV Risk Reduction</vt:lpstr>
      <vt:lpstr>HIV Risk Reduction</vt:lpstr>
      <vt:lpstr>The M word</vt:lpstr>
      <vt:lpstr>PREVENTION THROUGH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Garofalo, Matt</dc:creator>
  <cp:lastModifiedBy>Southerly, Jeannette</cp:lastModifiedBy>
  <cp:revision>130</cp:revision>
  <cp:lastPrinted>2018-08-13T14:52:01Z</cp:lastPrinted>
  <dcterms:created xsi:type="dcterms:W3CDTF">1601-01-01T00:00:00Z</dcterms:created>
  <dcterms:modified xsi:type="dcterms:W3CDTF">2019-08-23T14:30:10Z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